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68" r:id="rId2"/>
    <p:sldId id="375" r:id="rId3"/>
    <p:sldId id="383" r:id="rId4"/>
    <p:sldId id="382" r:id="rId5"/>
    <p:sldId id="384" r:id="rId6"/>
    <p:sldId id="385" r:id="rId7"/>
    <p:sldId id="386" r:id="rId8"/>
    <p:sldId id="387" r:id="rId9"/>
    <p:sldId id="388" r:id="rId10"/>
    <p:sldId id="389" r:id="rId11"/>
    <p:sldId id="391" r:id="rId12"/>
    <p:sldId id="392" r:id="rId13"/>
    <p:sldId id="393" r:id="rId14"/>
    <p:sldId id="395" r:id="rId15"/>
    <p:sldId id="394" r:id="rId16"/>
    <p:sldId id="390" r:id="rId17"/>
    <p:sldId id="397" r:id="rId18"/>
    <p:sldId id="396" r:id="rId19"/>
    <p:sldId id="398" r:id="rId20"/>
    <p:sldId id="369" r:id="rId21"/>
    <p:sldId id="370" r:id="rId22"/>
    <p:sldId id="410" r:id="rId23"/>
    <p:sldId id="400" r:id="rId24"/>
    <p:sldId id="401" r:id="rId25"/>
    <p:sldId id="402" r:id="rId26"/>
    <p:sldId id="403" r:id="rId27"/>
    <p:sldId id="411" r:id="rId28"/>
    <p:sldId id="404" r:id="rId29"/>
    <p:sldId id="405" r:id="rId30"/>
    <p:sldId id="406" r:id="rId31"/>
    <p:sldId id="407" r:id="rId32"/>
    <p:sldId id="408" r:id="rId33"/>
    <p:sldId id="409" r:id="rId34"/>
  </p:sldIdLst>
  <p:sldSz cx="9144000" cy="6858000" type="screen4x3"/>
  <p:notesSz cx="6858000" cy="9144000"/>
  <p:embeddedFontLst>
    <p:embeddedFont>
      <p:font typeface="나눔바른고딕" panose="020B0603020101020101" pitchFamily="50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배달의민족 주아" panose="02020603020101020101" pitchFamily="18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5F"/>
    <a:srgbClr val="FF4E52"/>
    <a:srgbClr val="FFFFFF"/>
    <a:srgbClr val="332F2F"/>
    <a:srgbClr val="FF5E62"/>
    <a:srgbClr val="FF9396"/>
    <a:srgbClr val="FFCDCE"/>
    <a:srgbClr val="FF6E72"/>
    <a:srgbClr val="636363"/>
    <a:srgbClr val="FF73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7" autoAdjust="0"/>
    <p:restoredTop sz="92053" autoAdjust="0"/>
  </p:normalViewPr>
  <p:slideViewPr>
    <p:cSldViewPr>
      <p:cViewPr varScale="1">
        <p:scale>
          <a:sx n="61" d="100"/>
          <a:sy n="61" d="100"/>
        </p:scale>
        <p:origin x="170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-2784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5AB2F-3FFE-41E8-9CD6-FD908CCB5B3F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12267-B8D8-44D1-926B-BDACC1646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28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00434-8F2B-4CA2-8518-1FF7A3FA1FB2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B7134-4904-4CF1-8971-0FF217A63F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09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214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9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34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364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278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940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682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93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240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424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15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577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210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997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923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102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618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025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468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611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243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05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2101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039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8183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09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365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669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842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520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332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7134-4904-4CF1-8971-0FF217A63F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167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4B78FD26-76C4-44FE-BAEC-15C3FD10C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60432" y="6381329"/>
            <a:ext cx="683568" cy="360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4788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 userDrawn="1"/>
        </p:nvSpPr>
        <p:spPr>
          <a:xfrm>
            <a:off x="0" y="0"/>
            <a:ext cx="9144000" cy="1001934"/>
          </a:xfrm>
          <a:prstGeom prst="rect">
            <a:avLst/>
          </a:prstGeom>
          <a:solidFill>
            <a:srgbClr val="33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 userDrawn="1"/>
        </p:nvSpPr>
        <p:spPr>
          <a:xfrm>
            <a:off x="0" y="430127"/>
            <a:ext cx="358733" cy="397812"/>
          </a:xfrm>
          <a:prstGeom prst="rect">
            <a:avLst/>
          </a:prstGeom>
          <a:solidFill>
            <a:srgbClr val="FF5A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1050710C-C30B-40E3-8B0F-A8A093015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60432" y="6381329"/>
            <a:ext cx="683568" cy="360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884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microsoft.com/office/2007/relationships/hdphoto" Target="../media/hdphoto6.wdp"/><Relationship Id="rId5" Type="http://schemas.openxmlformats.org/officeDocument/2006/relationships/image" Target="../media/image20.png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6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6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6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microsoft.com/office/2007/relationships/hdphoto" Target="../media/hdphoto8.wdp"/><Relationship Id="rId5" Type="http://schemas.openxmlformats.org/officeDocument/2006/relationships/image" Target="../media/image38.png"/><Relationship Id="rId4" Type="http://schemas.microsoft.com/office/2007/relationships/hdphoto" Target="../media/hdphoto7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0.wdp"/><Relationship Id="rId5" Type="http://schemas.openxmlformats.org/officeDocument/2006/relationships/image" Target="../media/image40.png"/><Relationship Id="rId4" Type="http://schemas.microsoft.com/office/2007/relationships/hdphoto" Target="../media/hdphoto9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microsoft.com/office/2007/relationships/hdphoto" Target="../media/hdphoto8.wdp"/><Relationship Id="rId5" Type="http://schemas.openxmlformats.org/officeDocument/2006/relationships/image" Target="../media/image38.png"/><Relationship Id="rId4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2C7AAC8-147F-473C-82B2-A10D615C7F19}"/>
              </a:ext>
            </a:extLst>
          </p:cNvPr>
          <p:cNvSpPr txBox="1"/>
          <p:nvPr/>
        </p:nvSpPr>
        <p:spPr>
          <a:xfrm>
            <a:off x="2365779" y="3717032"/>
            <a:ext cx="44124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에어비앤비</a:t>
            </a:r>
            <a:r>
              <a:rPr lang="en-US" altLang="ko-KR" sz="5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EDA</a:t>
            </a:r>
          </a:p>
        </p:txBody>
      </p:sp>
      <p:sp>
        <p:nvSpPr>
          <p:cNvPr id="15" name="Google Shape;71;p15">
            <a:extLst>
              <a:ext uri="{FF2B5EF4-FFF2-40B4-BE49-F238E27FC236}">
                <a16:creationId xmlns:a16="http://schemas.microsoft.com/office/drawing/2014/main" id="{712E9D19-6DD3-491C-A295-62078DC2AAB3}"/>
              </a:ext>
            </a:extLst>
          </p:cNvPr>
          <p:cNvSpPr txBox="1"/>
          <p:nvPr/>
        </p:nvSpPr>
        <p:spPr>
          <a:xfrm>
            <a:off x="2339740" y="4764053"/>
            <a:ext cx="4464496" cy="96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DSL EDA Project 5조</a:t>
            </a:r>
            <a:endParaRPr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김도언, 박세승, 박수빈, 박준우, 이승재</a:t>
            </a:r>
            <a:endParaRPr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D6E5827-2142-447B-9B03-6A52FC811C03}"/>
              </a:ext>
            </a:extLst>
          </p:cNvPr>
          <p:cNvGrpSpPr/>
          <p:nvPr/>
        </p:nvGrpSpPr>
        <p:grpSpPr>
          <a:xfrm>
            <a:off x="3453096" y="1340768"/>
            <a:ext cx="2237790" cy="2160240"/>
            <a:chOff x="745179" y="1628800"/>
            <a:chExt cx="2829107" cy="282910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6394427-9D93-4E55-BF37-17E6B20FB4D4}"/>
                </a:ext>
              </a:extLst>
            </p:cNvPr>
            <p:cNvSpPr/>
            <p:nvPr/>
          </p:nvSpPr>
          <p:spPr>
            <a:xfrm>
              <a:off x="745179" y="1628800"/>
              <a:ext cx="2829107" cy="2829107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D46E26F-64B4-48D6-BFE9-6F5E8B9FD372}"/>
                </a:ext>
              </a:extLst>
            </p:cNvPr>
            <p:cNvGrpSpPr/>
            <p:nvPr/>
          </p:nvGrpSpPr>
          <p:grpSpPr>
            <a:xfrm>
              <a:off x="1250328" y="1928591"/>
              <a:ext cx="1818808" cy="2229525"/>
              <a:chOff x="5526542" y="1399967"/>
              <a:chExt cx="2662917" cy="3264247"/>
            </a:xfrm>
          </p:grpSpPr>
          <p:pic>
            <p:nvPicPr>
              <p:cNvPr id="23" name="Picture 4" descr="https://upload.wikimedia.org/wikipedia/commons/thumb/6/69/Airbnb_Logo_B%C3%A9lo.svg/2000px-Airbnb_Logo_B%C3%A9lo.svg.png">
                <a:extLst>
                  <a:ext uri="{FF2B5EF4-FFF2-40B4-BE49-F238E27FC236}">
                    <a16:creationId xmlns:a16="http://schemas.microsoft.com/office/drawing/2014/main" id="{B393ED0C-4A5B-4D7E-836B-756C49F2EB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323"/>
              <a:stretch/>
            </p:blipFill>
            <p:spPr bwMode="auto">
              <a:xfrm>
                <a:off x="5849899" y="1399967"/>
                <a:ext cx="2016195" cy="2123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4" descr="https://upload.wikimedia.org/wikipedia/commons/thumb/6/69/Airbnb_Logo_B%C3%A9lo.svg/2000px-Airbnb_Logo_B%C3%A9lo.svg.png">
                <a:extLst>
                  <a:ext uri="{FF2B5EF4-FFF2-40B4-BE49-F238E27FC236}">
                    <a16:creationId xmlns:a16="http://schemas.microsoft.com/office/drawing/2014/main" id="{BD4E83D8-E5E8-4206-AF00-EF837B9782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56"/>
              <a:stretch/>
            </p:blipFill>
            <p:spPr bwMode="auto">
              <a:xfrm>
                <a:off x="5526542" y="3394581"/>
                <a:ext cx="2662917" cy="12696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70790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4211" y="44046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 방향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1C058-45F7-4C4C-992C-5EF797C4958E}"/>
              </a:ext>
            </a:extLst>
          </p:cNvPr>
          <p:cNvSpPr txBox="1"/>
          <p:nvPr/>
        </p:nvSpPr>
        <p:spPr>
          <a:xfrm>
            <a:off x="444107" y="3041084"/>
            <a:ext cx="82557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첫번째 접근</a:t>
            </a:r>
            <a:endParaRPr lang="en-US" altLang="ko-KR" sz="2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2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숙소</a:t>
            </a:r>
            <a:r>
              <a:rPr lang="ko-KR" altLang="en-US" sz="22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ko-KR" altLang="en-US" sz="2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랜드마크</a:t>
            </a:r>
            <a:r>
              <a:rPr lang="ko-KR" altLang="en-US" sz="22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까지의 거리가 리뷰점수에 영향을 끼치는 요인일 것이다</a:t>
            </a:r>
            <a:r>
              <a:rPr lang="en-US" altLang="ko-KR" sz="22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EC34E3-1483-4706-B42C-52D66EADA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4268547"/>
      </p:ext>
    </p:extLst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4211" y="44046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 방향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1C058-45F7-4C4C-992C-5EF797C4958E}"/>
              </a:ext>
            </a:extLst>
          </p:cNvPr>
          <p:cNvSpPr txBox="1"/>
          <p:nvPr/>
        </p:nvSpPr>
        <p:spPr>
          <a:xfrm>
            <a:off x="374211" y="1268760"/>
            <a:ext cx="1962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 York City</a:t>
            </a:r>
          </a:p>
        </p:txBody>
      </p:sp>
      <p:pic>
        <p:nvPicPr>
          <p:cNvPr id="5" name="Google Shape;147;p25">
            <a:extLst>
              <a:ext uri="{FF2B5EF4-FFF2-40B4-BE49-F238E27FC236}">
                <a16:creationId xmlns:a16="http://schemas.microsoft.com/office/drawing/2014/main" id="{465D044D-D9C6-4CE5-BB96-0B75D5B242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913"/>
          <a:stretch/>
        </p:blipFill>
        <p:spPr>
          <a:xfrm>
            <a:off x="707222" y="1772816"/>
            <a:ext cx="7729556" cy="48743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E353C6-F1C3-44F6-A935-0B617D1C3CF1}"/>
              </a:ext>
            </a:extLst>
          </p:cNvPr>
          <p:cNvSpPr txBox="1"/>
          <p:nvPr/>
        </p:nvSpPr>
        <p:spPr>
          <a:xfrm>
            <a:off x="3563888" y="1699647"/>
            <a:ext cx="17508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점수와 랜드마크와의 관계</a:t>
            </a:r>
            <a:endParaRPr lang="en-US" altLang="ko-KR" sz="1000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53F1AE-8056-4737-864A-4FA72F49D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580075"/>
      </p:ext>
    </p:extLst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4211" y="44046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 방향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1C058-45F7-4C4C-992C-5EF797C4958E}"/>
              </a:ext>
            </a:extLst>
          </p:cNvPr>
          <p:cNvSpPr txBox="1"/>
          <p:nvPr/>
        </p:nvSpPr>
        <p:spPr>
          <a:xfrm>
            <a:off x="499215" y="1268760"/>
            <a:ext cx="17129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Los Angeles</a:t>
            </a:r>
          </a:p>
        </p:txBody>
      </p:sp>
      <p:pic>
        <p:nvPicPr>
          <p:cNvPr id="7" name="Google Shape;148;p25">
            <a:extLst>
              <a:ext uri="{FF2B5EF4-FFF2-40B4-BE49-F238E27FC236}">
                <a16:creationId xmlns:a16="http://schemas.microsoft.com/office/drawing/2014/main" id="{7C91121A-6260-4E93-8399-802F66472E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954" t="9814"/>
          <a:stretch/>
        </p:blipFill>
        <p:spPr>
          <a:xfrm>
            <a:off x="678022" y="1772816"/>
            <a:ext cx="7787957" cy="475252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7AAA7E-CCB3-4A82-BC6D-9F9BAE932F29}"/>
              </a:ext>
            </a:extLst>
          </p:cNvPr>
          <p:cNvSpPr txBox="1"/>
          <p:nvPr/>
        </p:nvSpPr>
        <p:spPr>
          <a:xfrm>
            <a:off x="3563888" y="1699647"/>
            <a:ext cx="17508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점수와 랜드마크와의 관계</a:t>
            </a:r>
            <a:endParaRPr lang="en-US" altLang="ko-KR" sz="1000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68F90E-CEEA-4EB8-91C9-B4516F6DE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5632532"/>
      </p:ext>
    </p:extLst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4211" y="44046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 방향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1C058-45F7-4C4C-992C-5EF797C4958E}"/>
              </a:ext>
            </a:extLst>
          </p:cNvPr>
          <p:cNvSpPr txBox="1"/>
          <p:nvPr/>
        </p:nvSpPr>
        <p:spPr>
          <a:xfrm>
            <a:off x="386333" y="1268760"/>
            <a:ext cx="1938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San</a:t>
            </a:r>
            <a:r>
              <a:rPr lang="ko-KR" altLang="en-US" sz="2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Francisco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AAA7E-CCB3-4A82-BC6D-9F9BAE932F29}"/>
              </a:ext>
            </a:extLst>
          </p:cNvPr>
          <p:cNvSpPr txBox="1"/>
          <p:nvPr/>
        </p:nvSpPr>
        <p:spPr>
          <a:xfrm>
            <a:off x="3563888" y="1699647"/>
            <a:ext cx="17508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점수와 랜드마크와의 관계</a:t>
            </a:r>
            <a:endParaRPr lang="en-US" altLang="ko-KR" sz="1000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Google Shape;149;p25">
            <a:extLst>
              <a:ext uri="{FF2B5EF4-FFF2-40B4-BE49-F238E27FC236}">
                <a16:creationId xmlns:a16="http://schemas.microsoft.com/office/drawing/2014/main" id="{53F387BB-AAAC-450C-AEEC-84D8FF0D6B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1111"/>
          <a:stretch/>
        </p:blipFill>
        <p:spPr>
          <a:xfrm>
            <a:off x="541319" y="1916832"/>
            <a:ext cx="8061363" cy="46085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49EFCC-20D4-45E4-A499-0E0461C06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495184"/>
      </p:ext>
    </p:extLst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4211" y="44046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 방향 설정</a:t>
            </a:r>
          </a:p>
        </p:txBody>
      </p:sp>
      <p:pic>
        <p:nvPicPr>
          <p:cNvPr id="9" name="Google Shape;149;p25">
            <a:extLst>
              <a:ext uri="{FF2B5EF4-FFF2-40B4-BE49-F238E27FC236}">
                <a16:creationId xmlns:a16="http://schemas.microsoft.com/office/drawing/2014/main" id="{53F387BB-AAAC-450C-AEEC-84D8FF0D6B37}"/>
              </a:ext>
            </a:extLst>
          </p:cNvPr>
          <p:cNvPicPr preferRelativeResize="0"/>
          <p:nvPr/>
        </p:nvPicPr>
        <p:blipFill rotWithShape="1">
          <a:blip r:embed="rId3">
            <a:alphaModFix amt="14000"/>
          </a:blip>
          <a:srcRect t="11111"/>
          <a:stretch/>
        </p:blipFill>
        <p:spPr>
          <a:xfrm>
            <a:off x="3995936" y="3861048"/>
            <a:ext cx="4604979" cy="2632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8;p25">
            <a:extLst>
              <a:ext uri="{FF2B5EF4-FFF2-40B4-BE49-F238E27FC236}">
                <a16:creationId xmlns:a16="http://schemas.microsoft.com/office/drawing/2014/main" id="{88F22FD3-CE5B-47B2-BFD7-66D01B39CE0F}"/>
              </a:ext>
            </a:extLst>
          </p:cNvPr>
          <p:cNvPicPr preferRelativeResize="0"/>
          <p:nvPr/>
        </p:nvPicPr>
        <p:blipFill rotWithShape="1">
          <a:blip r:embed="rId4">
            <a:alphaModFix amt="14000"/>
          </a:blip>
          <a:srcRect l="4954" t="9814"/>
          <a:stretch/>
        </p:blipFill>
        <p:spPr>
          <a:xfrm>
            <a:off x="678021" y="3717032"/>
            <a:ext cx="3893979" cy="237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47;p25">
            <a:extLst>
              <a:ext uri="{FF2B5EF4-FFF2-40B4-BE49-F238E27FC236}">
                <a16:creationId xmlns:a16="http://schemas.microsoft.com/office/drawing/2014/main" id="{DD8416D6-0C41-41C8-B042-3C3D11AEAC41}"/>
              </a:ext>
            </a:extLst>
          </p:cNvPr>
          <p:cNvPicPr preferRelativeResize="0"/>
          <p:nvPr/>
        </p:nvPicPr>
        <p:blipFill rotWithShape="1">
          <a:blip r:embed="rId5">
            <a:alphaModFix amt="14000"/>
          </a:blip>
          <a:srcRect t="9913"/>
          <a:stretch/>
        </p:blipFill>
        <p:spPr>
          <a:xfrm>
            <a:off x="2411760" y="1864726"/>
            <a:ext cx="4604980" cy="290396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7DFE25-C7B7-42AA-AE3B-7245BFD7B81F}"/>
              </a:ext>
            </a:extLst>
          </p:cNvPr>
          <p:cNvSpPr txBox="1"/>
          <p:nvPr/>
        </p:nvSpPr>
        <p:spPr>
          <a:xfrm>
            <a:off x="1619672" y="3204265"/>
            <a:ext cx="569739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5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점수와 랜드마크와의 관계</a:t>
            </a:r>
            <a:endParaRPr lang="en-US" altLang="ko-KR" sz="35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5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불확실함</a:t>
            </a:r>
            <a:r>
              <a:rPr lang="en-US" altLang="ko-KR" sz="35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A4D18EC-8F8F-48F4-976F-8540A3823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311330"/>
      </p:ext>
    </p:extLst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4211" y="44046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 방향 설정</a:t>
            </a:r>
          </a:p>
        </p:txBody>
      </p:sp>
      <p:pic>
        <p:nvPicPr>
          <p:cNvPr id="7" name="Google Shape;156;p26">
            <a:extLst>
              <a:ext uri="{FF2B5EF4-FFF2-40B4-BE49-F238E27FC236}">
                <a16:creationId xmlns:a16="http://schemas.microsoft.com/office/drawing/2014/main" id="{13CBDA5B-B0EA-450D-967A-A25F004C0C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653" y="2324194"/>
            <a:ext cx="4794694" cy="3168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F3E77D-A881-4129-8E1B-16D4665EB1E0}"/>
              </a:ext>
            </a:extLst>
          </p:cNvPr>
          <p:cNvSpPr txBox="1"/>
          <p:nvPr/>
        </p:nvSpPr>
        <p:spPr>
          <a:xfrm>
            <a:off x="2543400" y="1772816"/>
            <a:ext cx="40572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점수의 분포는 </a:t>
            </a:r>
            <a:r>
              <a:rPr lang="en-US" altLang="ko-KR" sz="2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Left-Skewed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3B9C67-85CE-4CBA-A490-529E92A38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888094"/>
      </p:ext>
    </p:extLst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4211" y="44046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 방향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1C058-45F7-4C4C-992C-5EF797C4958E}"/>
              </a:ext>
            </a:extLst>
          </p:cNvPr>
          <p:cNvSpPr txBox="1"/>
          <p:nvPr/>
        </p:nvSpPr>
        <p:spPr>
          <a:xfrm>
            <a:off x="1985399" y="3113092"/>
            <a:ext cx="51732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접근</a:t>
            </a:r>
            <a:endParaRPr lang="en-US" altLang="ko-KR" sz="2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2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2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점수를 </a:t>
            </a:r>
            <a:r>
              <a:rPr lang="ko-KR" altLang="en-US" sz="2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보완</a:t>
            </a:r>
            <a:r>
              <a:rPr lang="ko-KR" altLang="en-US" sz="22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 수 있는 변수를 찾아본다</a:t>
            </a:r>
            <a:r>
              <a:rPr lang="en-US" altLang="ko-KR" sz="22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69AA62-C72F-4114-86CE-7CFC0611B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100757"/>
      </p:ext>
    </p:extLst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4211" y="44046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 방향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03626-E465-49BF-895E-36FFA22201CF}"/>
              </a:ext>
            </a:extLst>
          </p:cNvPr>
          <p:cNvSpPr txBox="1"/>
          <p:nvPr/>
        </p:nvSpPr>
        <p:spPr>
          <a:xfrm>
            <a:off x="1619672" y="3143290"/>
            <a:ext cx="182934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수</a:t>
            </a:r>
            <a:endParaRPr lang="en-US" altLang="ko-KR" sz="5000" b="1" dirty="0">
              <a:ln>
                <a:solidFill>
                  <a:prstClr val="white">
                    <a:alpha val="0"/>
                  </a:prst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FA2D2-3201-4502-9826-6429C45445E9}"/>
              </a:ext>
            </a:extLst>
          </p:cNvPr>
          <p:cNvSpPr txBox="1"/>
          <p:nvPr/>
        </p:nvSpPr>
        <p:spPr>
          <a:xfrm>
            <a:off x="5595597" y="3143290"/>
            <a:ext cx="19287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 수</a:t>
            </a:r>
            <a:endParaRPr lang="en-US" altLang="ko-KR" sz="5000" b="1" dirty="0">
              <a:ln>
                <a:solidFill>
                  <a:prstClr val="white">
                    <a:alpha val="0"/>
                  </a:prst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58012A-495C-46D4-AD92-47F39A39D4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1" t="14700" r="35076" b="61151"/>
          <a:stretch/>
        </p:blipFill>
        <p:spPr>
          <a:xfrm>
            <a:off x="4139639" y="3272835"/>
            <a:ext cx="864723" cy="602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396791-7887-481A-AF43-5354E69BAA76}"/>
              </a:ext>
            </a:extLst>
          </p:cNvPr>
          <p:cNvSpPr txBox="1"/>
          <p:nvPr/>
        </p:nvSpPr>
        <p:spPr>
          <a:xfrm>
            <a:off x="2435838" y="4581128"/>
            <a:ext cx="42723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수를 일종의 인기 지표로서 활용</a:t>
            </a:r>
            <a:endParaRPr lang="en-US" altLang="ko-KR" sz="2200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2200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2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인기가 있다 ≒ 리뷰 수가 많다</a:t>
            </a:r>
            <a:endParaRPr lang="en-US" altLang="ko-KR" sz="2200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A3E58C-9A45-49FE-860A-ECC344AA5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20976"/>
      </p:ext>
    </p:extLst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4211" y="44046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 방향 설정</a:t>
            </a:r>
          </a:p>
        </p:txBody>
      </p:sp>
      <p:sp>
        <p:nvSpPr>
          <p:cNvPr id="7" name="Google Shape;173;p28">
            <a:extLst>
              <a:ext uri="{FF2B5EF4-FFF2-40B4-BE49-F238E27FC236}">
                <a16:creationId xmlns:a16="http://schemas.microsoft.com/office/drawing/2014/main" id="{6D050250-F30A-4ED9-A615-C10DC2FBB5EF}"/>
              </a:ext>
            </a:extLst>
          </p:cNvPr>
          <p:cNvSpPr txBox="1"/>
          <p:nvPr/>
        </p:nvSpPr>
        <p:spPr>
          <a:xfrm>
            <a:off x="4572000" y="3317970"/>
            <a:ext cx="4536504" cy="1523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개수가 </a:t>
            </a:r>
            <a:r>
              <a:rPr lang="en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적은</a:t>
            </a:r>
            <a:r>
              <a:rPr lang="en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숙소들의 경우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낮은 평점부터 높은 평점까지 다양하지만,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개수가 </a:t>
            </a:r>
            <a:r>
              <a:rPr lang="en" dirty="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</a:t>
            </a:r>
            <a:r>
              <a:rPr lang="en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숙소들의 경우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낮은 평점을 찾아보기 힘들다.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F56AE15-F10F-4D51-A24A-7747FE4D14A0}"/>
              </a:ext>
            </a:extLst>
          </p:cNvPr>
          <p:cNvGrpSpPr/>
          <p:nvPr/>
        </p:nvGrpSpPr>
        <p:grpSpPr>
          <a:xfrm>
            <a:off x="634346" y="2186324"/>
            <a:ext cx="3833097" cy="3843865"/>
            <a:chOff x="634346" y="2186324"/>
            <a:chExt cx="3833097" cy="3843865"/>
          </a:xfrm>
        </p:grpSpPr>
        <p:pic>
          <p:nvPicPr>
            <p:cNvPr id="5" name="Google Shape;170;p28">
              <a:extLst>
                <a:ext uri="{FF2B5EF4-FFF2-40B4-BE49-F238E27FC236}">
                  <a16:creationId xmlns:a16="http://schemas.microsoft.com/office/drawing/2014/main" id="{BD493338-66DA-4111-BEB2-F35616F65E8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4346" y="2186324"/>
              <a:ext cx="3833097" cy="38438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71;p28">
              <a:extLst>
                <a:ext uri="{FF2B5EF4-FFF2-40B4-BE49-F238E27FC236}">
                  <a16:creationId xmlns:a16="http://schemas.microsoft.com/office/drawing/2014/main" id="{9E668A06-93EA-4D44-8318-7AA661400A21}"/>
                </a:ext>
              </a:extLst>
            </p:cNvPr>
            <p:cNvSpPr/>
            <p:nvPr/>
          </p:nvSpPr>
          <p:spPr>
            <a:xfrm>
              <a:off x="2123728" y="4079706"/>
              <a:ext cx="591975" cy="201375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" name="Google Shape;172;p28">
              <a:extLst>
                <a:ext uri="{FF2B5EF4-FFF2-40B4-BE49-F238E27FC236}">
                  <a16:creationId xmlns:a16="http://schemas.microsoft.com/office/drawing/2014/main" id="{389988FD-ADA3-4A2E-8E63-D72283D519CC}"/>
                </a:ext>
              </a:extLst>
            </p:cNvPr>
            <p:cNvSpPr/>
            <p:nvPr/>
          </p:nvSpPr>
          <p:spPr>
            <a:xfrm>
              <a:off x="1133393" y="4607560"/>
              <a:ext cx="194175" cy="94905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438D6AE-178B-42DD-9647-FE21E4A9FAB6}"/>
              </a:ext>
            </a:extLst>
          </p:cNvPr>
          <p:cNvSpPr txBox="1"/>
          <p:nvPr/>
        </p:nvSpPr>
        <p:spPr>
          <a:xfrm>
            <a:off x="333520" y="1289534"/>
            <a:ext cx="3203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점수와 리뷰 수의 관계</a:t>
            </a:r>
            <a:endParaRPr lang="en-US" altLang="ko-KR" sz="2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46AC71-28DA-4307-9056-AFC8BD80C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4399746"/>
      </p:ext>
    </p:extLst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4211" y="44046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 방향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38D6AE-178B-42DD-9647-FE21E4A9FAB6}"/>
              </a:ext>
            </a:extLst>
          </p:cNvPr>
          <p:cNvSpPr txBox="1"/>
          <p:nvPr/>
        </p:nvSpPr>
        <p:spPr>
          <a:xfrm>
            <a:off x="2964443" y="1997551"/>
            <a:ext cx="3215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최고의 숙소</a:t>
            </a:r>
            <a:r>
              <a:rPr lang="en-US" altLang="ko-KR" sz="3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(top):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172D9-6FF0-4117-B165-CAA1774A8BE8}"/>
              </a:ext>
            </a:extLst>
          </p:cNvPr>
          <p:cNvSpPr txBox="1"/>
          <p:nvPr/>
        </p:nvSpPr>
        <p:spPr>
          <a:xfrm>
            <a:off x="2590141" y="4479303"/>
            <a:ext cx="3963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최악의 숙소</a:t>
            </a:r>
            <a:r>
              <a:rPr lang="en-US" altLang="ko-KR" sz="3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(bottom):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7657F2-AD5F-4380-B245-3FA1BB4C35CF}"/>
              </a:ext>
            </a:extLst>
          </p:cNvPr>
          <p:cNvSpPr txBox="1"/>
          <p:nvPr/>
        </p:nvSpPr>
        <p:spPr>
          <a:xfrm>
            <a:off x="2362901" y="2564904"/>
            <a:ext cx="4418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점수가 </a:t>
            </a:r>
            <a:r>
              <a:rPr lang="ko-KR" altLang="en-US" sz="2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높고</a:t>
            </a:r>
            <a:r>
              <a:rPr lang="en-US" altLang="ko-KR" sz="2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수도 </a:t>
            </a:r>
            <a:r>
              <a:rPr lang="ko-KR" altLang="en-US" sz="2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</a:t>
            </a:r>
            <a:r>
              <a:rPr lang="ko-KR" altLang="en-US" sz="2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숙소</a:t>
            </a:r>
            <a:endParaRPr lang="en-US" altLang="ko-KR" sz="2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D40905-B2B2-4079-9A8D-E08B03DB20BC}"/>
              </a:ext>
            </a:extLst>
          </p:cNvPr>
          <p:cNvSpPr txBox="1"/>
          <p:nvPr/>
        </p:nvSpPr>
        <p:spPr>
          <a:xfrm>
            <a:off x="2362901" y="5085184"/>
            <a:ext cx="4418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점수가 </a:t>
            </a:r>
            <a:r>
              <a:rPr lang="ko-KR" altLang="en-US" sz="2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낮고</a:t>
            </a:r>
            <a:r>
              <a:rPr lang="en-US" altLang="ko-KR" sz="2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수도 </a:t>
            </a:r>
            <a:r>
              <a:rPr lang="ko-KR" altLang="en-US" sz="2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적은</a:t>
            </a:r>
            <a:r>
              <a:rPr lang="ko-KR" altLang="en-US" sz="2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숙소</a:t>
            </a:r>
            <a:endParaRPr lang="en-US" altLang="ko-KR" sz="2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06473E-FEB5-4381-9977-30F757B4C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669067"/>
      </p:ext>
    </p:extLst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4211" y="440467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</a:p>
        </p:txBody>
      </p:sp>
      <p:cxnSp>
        <p:nvCxnSpPr>
          <p:cNvPr id="127" name="직선 연결선 126"/>
          <p:cNvCxnSpPr/>
          <p:nvPr/>
        </p:nvCxnSpPr>
        <p:spPr>
          <a:xfrm>
            <a:off x="-115108" y="3780565"/>
            <a:ext cx="9374216" cy="0"/>
          </a:xfrm>
          <a:prstGeom prst="line">
            <a:avLst/>
          </a:prstGeom>
          <a:ln w="57150">
            <a:solidFill>
              <a:srgbClr val="FF5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318069" y="3947017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설명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128" name="타원 127"/>
          <p:cNvSpPr/>
          <p:nvPr/>
        </p:nvSpPr>
        <p:spPr>
          <a:xfrm>
            <a:off x="969246" y="3683241"/>
            <a:ext cx="167480" cy="16748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5A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548F335-B3C3-49DF-AEC1-5FA8CD65E3D8}"/>
              </a:ext>
            </a:extLst>
          </p:cNvPr>
          <p:cNvSpPr/>
          <p:nvPr/>
        </p:nvSpPr>
        <p:spPr>
          <a:xfrm>
            <a:off x="2792857" y="3704656"/>
            <a:ext cx="167480" cy="16748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5A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937BFC8E-937E-48D1-9B69-4C746805AA44}"/>
              </a:ext>
            </a:extLst>
          </p:cNvPr>
          <p:cNvSpPr/>
          <p:nvPr/>
        </p:nvSpPr>
        <p:spPr>
          <a:xfrm>
            <a:off x="4616468" y="3704656"/>
            <a:ext cx="167480" cy="16748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5A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EE53F4E-08BE-4BAD-94D5-54DBF68AEA29}"/>
              </a:ext>
            </a:extLst>
          </p:cNvPr>
          <p:cNvSpPr/>
          <p:nvPr/>
        </p:nvSpPr>
        <p:spPr>
          <a:xfrm>
            <a:off x="8263691" y="3704656"/>
            <a:ext cx="167480" cy="16748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5A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10659F-AD60-435B-9253-022EAEFE70A8}"/>
              </a:ext>
            </a:extLst>
          </p:cNvPr>
          <p:cNvSpPr txBox="1"/>
          <p:nvPr/>
        </p:nvSpPr>
        <p:spPr>
          <a:xfrm>
            <a:off x="1961923" y="3255884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접근 방향 설정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50DD8A-B2F6-4C36-A0F5-79EAACEFA821}"/>
              </a:ext>
            </a:extLst>
          </p:cNvPr>
          <p:cNvSpPr txBox="1"/>
          <p:nvPr/>
        </p:nvSpPr>
        <p:spPr>
          <a:xfrm>
            <a:off x="3933814" y="3947017"/>
            <a:ext cx="1532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최고의 숙소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최악의 숙소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A92DB3-32C4-4F69-BC67-87F99D7B8CB2}"/>
              </a:ext>
            </a:extLst>
          </p:cNvPr>
          <p:cNvSpPr txBox="1"/>
          <p:nvPr/>
        </p:nvSpPr>
        <p:spPr>
          <a:xfrm>
            <a:off x="6000695" y="3212976"/>
            <a:ext cx="878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35B5FE8-0450-4D11-95A2-B214615E8FCD}"/>
              </a:ext>
            </a:extLst>
          </p:cNvPr>
          <p:cNvSpPr/>
          <p:nvPr/>
        </p:nvSpPr>
        <p:spPr>
          <a:xfrm>
            <a:off x="6440079" y="3727435"/>
            <a:ext cx="167480" cy="16748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5A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29CEC4-BB55-4C46-B739-2495BECDEF96}"/>
              </a:ext>
            </a:extLst>
          </p:cNvPr>
          <p:cNvSpPr txBox="1"/>
          <p:nvPr/>
        </p:nvSpPr>
        <p:spPr>
          <a:xfrm>
            <a:off x="7768203" y="3947017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Q&amp;A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2336F2-DCDE-4097-B518-FCF1E5AFC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002904"/>
      </p:ext>
    </p:extLst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4BB6F1-2128-416C-A7D8-360BE8301095}"/>
              </a:ext>
            </a:extLst>
          </p:cNvPr>
          <p:cNvSpPr txBox="1"/>
          <p:nvPr/>
        </p:nvSpPr>
        <p:spPr>
          <a:xfrm>
            <a:off x="778991" y="292586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Airbnb EDA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2622BAD-91B0-40D3-A7C2-88E4EB2BB3B2}"/>
              </a:ext>
            </a:extLst>
          </p:cNvPr>
          <p:cNvGrpSpPr/>
          <p:nvPr/>
        </p:nvGrpSpPr>
        <p:grpSpPr>
          <a:xfrm>
            <a:off x="251520" y="260648"/>
            <a:ext cx="447558" cy="432048"/>
            <a:chOff x="745179" y="1628800"/>
            <a:chExt cx="2829107" cy="282910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35C7107-F42E-413B-BCED-5DFCE3141BA7}"/>
                </a:ext>
              </a:extLst>
            </p:cNvPr>
            <p:cNvSpPr/>
            <p:nvPr/>
          </p:nvSpPr>
          <p:spPr>
            <a:xfrm>
              <a:off x="745179" y="1628800"/>
              <a:ext cx="2829107" cy="2829107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FB7815B-E9E7-4236-8EFF-2E1604025D72}"/>
                </a:ext>
              </a:extLst>
            </p:cNvPr>
            <p:cNvGrpSpPr/>
            <p:nvPr/>
          </p:nvGrpSpPr>
          <p:grpSpPr>
            <a:xfrm>
              <a:off x="1250328" y="1928591"/>
              <a:ext cx="1818808" cy="2229525"/>
              <a:chOff x="5526542" y="1399967"/>
              <a:chExt cx="2662917" cy="3264247"/>
            </a:xfrm>
          </p:grpSpPr>
          <p:pic>
            <p:nvPicPr>
              <p:cNvPr id="9" name="Picture 4" descr="https://upload.wikimedia.org/wikipedia/commons/thumb/6/69/Airbnb_Logo_B%C3%A9lo.svg/2000px-Airbnb_Logo_B%C3%A9lo.svg.png">
                <a:extLst>
                  <a:ext uri="{FF2B5EF4-FFF2-40B4-BE49-F238E27FC236}">
                    <a16:creationId xmlns:a16="http://schemas.microsoft.com/office/drawing/2014/main" id="{7F9EC696-20D4-4847-9BD6-F9F3083C7B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323"/>
              <a:stretch/>
            </p:blipFill>
            <p:spPr bwMode="auto">
              <a:xfrm>
                <a:off x="5849899" y="1399967"/>
                <a:ext cx="2016195" cy="2123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upload.wikimedia.org/wikipedia/commons/thumb/6/69/Airbnb_Logo_B%C3%A9lo.svg/2000px-Airbnb_Logo_B%C3%A9lo.svg.png">
                <a:extLst>
                  <a:ext uri="{FF2B5EF4-FFF2-40B4-BE49-F238E27FC236}">
                    <a16:creationId xmlns:a16="http://schemas.microsoft.com/office/drawing/2014/main" id="{780E8E62-02C2-4045-9C9E-94DB259055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56"/>
              <a:stretch/>
            </p:blipFill>
            <p:spPr bwMode="auto">
              <a:xfrm>
                <a:off x="5526542" y="3394581"/>
                <a:ext cx="2662917" cy="12696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EB46B2-9E5C-4DCB-BFA6-969B2B311713}"/>
              </a:ext>
            </a:extLst>
          </p:cNvPr>
          <p:cNvGrpSpPr/>
          <p:nvPr/>
        </p:nvGrpSpPr>
        <p:grpSpPr>
          <a:xfrm>
            <a:off x="2459629" y="2921169"/>
            <a:ext cx="4224743" cy="1323439"/>
            <a:chOff x="2699792" y="3013502"/>
            <a:chExt cx="4224743" cy="13234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D677FF-1FA9-46EE-BC06-B0660E410548}"/>
                </a:ext>
              </a:extLst>
            </p:cNvPr>
            <p:cNvSpPr txBox="1"/>
            <p:nvPr/>
          </p:nvSpPr>
          <p:spPr>
            <a:xfrm>
              <a:off x="3466537" y="3013502"/>
              <a:ext cx="345799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분석</a:t>
              </a:r>
              <a:endParaRPr lang="en-US" altLang="ko-KR" sz="6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최고의 숙소</a:t>
              </a:r>
              <a:r>
                <a:rPr lang="en-US" altLang="ko-KR" sz="2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2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최악의 숙소</a:t>
              </a:r>
              <a:r>
                <a:rPr lang="en-US" altLang="ko-KR" sz="2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D573AE9-9AE7-4703-BEFA-04170D9F111D}"/>
                </a:ext>
              </a:extLst>
            </p:cNvPr>
            <p:cNvSpPr/>
            <p:nvPr/>
          </p:nvSpPr>
          <p:spPr>
            <a:xfrm>
              <a:off x="2699792" y="3140968"/>
              <a:ext cx="648072" cy="64807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0" dirty="0">
                  <a:solidFill>
                    <a:srgbClr val="332F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sz="5000" dirty="0">
                <a:solidFill>
                  <a:srgbClr val="332F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040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863930" y="5013176"/>
            <a:ext cx="3516381" cy="175432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차이를 찾아보기 힘들었으며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객실 관련 문제에서는 호스트를 위한 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즉각적인 피드백이 어렵기에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요소에 주목해보기로 함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437005"/>
            <a:ext cx="2690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최고의 숙소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최악의 숙소 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9BC6BC-997D-497D-879A-79E92213E0D1}"/>
              </a:ext>
            </a:extLst>
          </p:cNvPr>
          <p:cNvSpPr txBox="1"/>
          <p:nvPr/>
        </p:nvSpPr>
        <p:spPr>
          <a:xfrm>
            <a:off x="368302" y="1168459"/>
            <a:ext cx="549984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 관련 요소 분석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방의 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type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결과</a:t>
            </a:r>
            <a:endParaRPr lang="en-US" altLang="ko-KR" sz="2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 err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346515" y="5264125"/>
            <a:ext cx="1282766" cy="1252429"/>
            <a:chOff x="745179" y="1628800"/>
            <a:chExt cx="2829107" cy="2829107"/>
          </a:xfrm>
        </p:grpSpPr>
        <p:sp>
          <p:nvSpPr>
            <p:cNvPr id="17" name="타원 16"/>
            <p:cNvSpPr/>
            <p:nvPr/>
          </p:nvSpPr>
          <p:spPr>
            <a:xfrm>
              <a:off x="745179" y="1628800"/>
              <a:ext cx="2829107" cy="2829107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250328" y="1928591"/>
              <a:ext cx="1818808" cy="2229525"/>
              <a:chOff x="5526542" y="1399967"/>
              <a:chExt cx="2662917" cy="3264247"/>
            </a:xfrm>
          </p:grpSpPr>
          <p:pic>
            <p:nvPicPr>
              <p:cNvPr id="19" name="Picture 4" descr="https://upload.wikimedia.org/wikipedia/commons/thumb/6/69/Airbnb_Logo_B%C3%A9lo.svg/2000px-Airbnb_Logo_B%C3%A9lo.svg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323"/>
              <a:stretch/>
            </p:blipFill>
            <p:spPr bwMode="auto">
              <a:xfrm>
                <a:off x="5849899" y="1399967"/>
                <a:ext cx="2016195" cy="2123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4" descr="https://upload.wikimedia.org/wikipedia/commons/thumb/6/69/Airbnb_Logo_B%C3%A9lo.svg/2000px-Airbnb_Logo_B%C3%A9lo.svg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56"/>
              <a:stretch/>
            </p:blipFill>
            <p:spPr bwMode="auto">
              <a:xfrm>
                <a:off x="5526542" y="3394581"/>
                <a:ext cx="2662917" cy="12696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B1C8AF-7768-4B8D-800D-9B3CE37B8AF8}"/>
              </a:ext>
            </a:extLst>
          </p:cNvPr>
          <p:cNvGrpSpPr/>
          <p:nvPr/>
        </p:nvGrpSpPr>
        <p:grpSpPr>
          <a:xfrm>
            <a:off x="1955558" y="1659577"/>
            <a:ext cx="5745161" cy="3352857"/>
            <a:chOff x="441358" y="1670167"/>
            <a:chExt cx="5745161" cy="335285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26908AB-52C9-41DD-9E6C-0C31888995FC}"/>
                </a:ext>
              </a:extLst>
            </p:cNvPr>
            <p:cNvSpPr/>
            <p:nvPr/>
          </p:nvSpPr>
          <p:spPr>
            <a:xfrm>
              <a:off x="441358" y="1670167"/>
              <a:ext cx="5745161" cy="3352857"/>
            </a:xfrm>
            <a:prstGeom prst="rect">
              <a:avLst/>
            </a:prstGeom>
            <a:ln w="38100">
              <a:solidFill>
                <a:srgbClr val="FF5A5F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BE52A5B-5D35-484A-9154-40675E94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4" t="13260" r="1625" b="10095"/>
            <a:stretch/>
          </p:blipFill>
          <p:spPr>
            <a:xfrm>
              <a:off x="603420" y="1734283"/>
              <a:ext cx="5400600" cy="3229853"/>
            </a:xfrm>
            <a:prstGeom prst="rect">
              <a:avLst/>
            </a:prstGeom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8724E2-3F97-43E8-8214-2681C16BA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0214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675298" y="5040986"/>
            <a:ext cx="5088813" cy="258532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숙소의 가격의 분산이 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더욱 작다는 것을 알 수 있음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→가격이 비슷하고 이상치가 거의 없는 모습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9BC6BC-997D-497D-879A-79E92213E0D1}"/>
              </a:ext>
            </a:extLst>
          </p:cNvPr>
          <p:cNvSpPr txBox="1"/>
          <p:nvPr/>
        </p:nvSpPr>
        <p:spPr>
          <a:xfrm>
            <a:off x="368302" y="1168459"/>
            <a:ext cx="549984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가격분포에 대한 분석</a:t>
            </a:r>
            <a:endParaRPr lang="en-US" altLang="ko-KR" sz="2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 err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9AA571-A870-42C0-8947-7AD129A9EA2C}"/>
              </a:ext>
            </a:extLst>
          </p:cNvPr>
          <p:cNvSpPr/>
          <p:nvPr/>
        </p:nvSpPr>
        <p:spPr>
          <a:xfrm>
            <a:off x="368302" y="437005"/>
            <a:ext cx="2690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최고의 숙소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최악의 숙소 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344759-74B7-43E3-BD59-81BB7BBD7BE1}"/>
              </a:ext>
            </a:extLst>
          </p:cNvPr>
          <p:cNvGrpSpPr/>
          <p:nvPr/>
        </p:nvGrpSpPr>
        <p:grpSpPr>
          <a:xfrm>
            <a:off x="1980175" y="1680654"/>
            <a:ext cx="5183651" cy="3274809"/>
            <a:chOff x="1331641" y="1396188"/>
            <a:chExt cx="6120680" cy="380223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26908AB-52C9-41DD-9E6C-0C31888995FC}"/>
                </a:ext>
              </a:extLst>
            </p:cNvPr>
            <p:cNvSpPr/>
            <p:nvPr/>
          </p:nvSpPr>
          <p:spPr>
            <a:xfrm>
              <a:off x="1331641" y="1396188"/>
              <a:ext cx="6120680" cy="3802235"/>
            </a:xfrm>
            <a:prstGeom prst="rect">
              <a:avLst/>
            </a:prstGeom>
            <a:ln w="38100">
              <a:solidFill>
                <a:srgbClr val="FF5A5F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6F09EAC-19E5-4DA6-B665-6C935A408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2" t="15119" r="1580" b="10584"/>
            <a:stretch/>
          </p:blipFill>
          <p:spPr>
            <a:xfrm>
              <a:off x="1475655" y="1483076"/>
              <a:ext cx="5976665" cy="3715347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2C1DA2-27C5-44E2-8660-BC60ED27A9AF}"/>
              </a:ext>
            </a:extLst>
          </p:cNvPr>
          <p:cNvGrpSpPr/>
          <p:nvPr/>
        </p:nvGrpSpPr>
        <p:grpSpPr>
          <a:xfrm>
            <a:off x="2267744" y="5301208"/>
            <a:ext cx="1282766" cy="1252429"/>
            <a:chOff x="745179" y="1628800"/>
            <a:chExt cx="2829107" cy="2829107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5F085ED-2351-4C4C-BED0-E8342A50E4CC}"/>
                </a:ext>
              </a:extLst>
            </p:cNvPr>
            <p:cNvSpPr/>
            <p:nvPr/>
          </p:nvSpPr>
          <p:spPr>
            <a:xfrm>
              <a:off x="745179" y="1628800"/>
              <a:ext cx="2829107" cy="2829107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3E1556A-73D2-4583-BF40-BE4984F1968C}"/>
                </a:ext>
              </a:extLst>
            </p:cNvPr>
            <p:cNvGrpSpPr/>
            <p:nvPr/>
          </p:nvGrpSpPr>
          <p:grpSpPr>
            <a:xfrm>
              <a:off x="1250328" y="1928591"/>
              <a:ext cx="1818808" cy="2229525"/>
              <a:chOff x="5526542" y="1399967"/>
              <a:chExt cx="2662917" cy="3264247"/>
            </a:xfrm>
          </p:grpSpPr>
          <p:pic>
            <p:nvPicPr>
              <p:cNvPr id="30" name="Picture 4" descr="https://upload.wikimedia.org/wikipedia/commons/thumb/6/69/Airbnb_Logo_B%C3%A9lo.svg/2000px-Airbnb_Logo_B%C3%A9lo.svg.png">
                <a:extLst>
                  <a:ext uri="{FF2B5EF4-FFF2-40B4-BE49-F238E27FC236}">
                    <a16:creationId xmlns:a16="http://schemas.microsoft.com/office/drawing/2014/main" id="{705CDF72-16A5-4ADC-8C21-A4ADB9144F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323"/>
              <a:stretch/>
            </p:blipFill>
            <p:spPr bwMode="auto">
              <a:xfrm>
                <a:off x="5849899" y="1399967"/>
                <a:ext cx="2016195" cy="2123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upload.wikimedia.org/wikipedia/commons/thumb/6/69/Airbnb_Logo_B%C3%A9lo.svg/2000px-Airbnb_Logo_B%C3%A9lo.svg.png">
                <a:extLst>
                  <a:ext uri="{FF2B5EF4-FFF2-40B4-BE49-F238E27FC236}">
                    <a16:creationId xmlns:a16="http://schemas.microsoft.com/office/drawing/2014/main" id="{AA06F5A8-949F-486B-8E33-D7156C480B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56"/>
              <a:stretch/>
            </p:blipFill>
            <p:spPr bwMode="auto">
              <a:xfrm>
                <a:off x="5526542" y="3394581"/>
                <a:ext cx="2662917" cy="12696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7A4264-7352-49A3-84A0-751CB9D00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504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9BC6BC-997D-497D-879A-79E92213E0D1}"/>
              </a:ext>
            </a:extLst>
          </p:cNvPr>
          <p:cNvSpPr txBox="1"/>
          <p:nvPr/>
        </p:nvSpPr>
        <p:spPr>
          <a:xfrm>
            <a:off x="368302" y="1168459"/>
            <a:ext cx="549984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가격분포에 대한 분석 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 city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property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type</a:t>
            </a:r>
            <a:endParaRPr lang="en-US" altLang="ko-KR" sz="2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 err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F31DA3-7521-475F-B23A-4F23FB80BBD3}"/>
              </a:ext>
            </a:extLst>
          </p:cNvPr>
          <p:cNvSpPr/>
          <p:nvPr/>
        </p:nvSpPr>
        <p:spPr>
          <a:xfrm>
            <a:off x="368302" y="437005"/>
            <a:ext cx="2690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최고의 숙소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최악의 숙소 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D97734-4E90-453D-B7AD-C0552BCC5A85}"/>
              </a:ext>
            </a:extLst>
          </p:cNvPr>
          <p:cNvGrpSpPr/>
          <p:nvPr/>
        </p:nvGrpSpPr>
        <p:grpSpPr>
          <a:xfrm>
            <a:off x="899592" y="1590547"/>
            <a:ext cx="7552606" cy="2458645"/>
            <a:chOff x="755576" y="1659577"/>
            <a:chExt cx="8020122" cy="27055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26908AB-52C9-41DD-9E6C-0C31888995FC}"/>
                </a:ext>
              </a:extLst>
            </p:cNvPr>
            <p:cNvSpPr/>
            <p:nvPr/>
          </p:nvSpPr>
          <p:spPr>
            <a:xfrm>
              <a:off x="755576" y="1659577"/>
              <a:ext cx="8020122" cy="2705527"/>
            </a:xfrm>
            <a:prstGeom prst="rect">
              <a:avLst/>
            </a:prstGeom>
            <a:ln w="38100">
              <a:solidFill>
                <a:srgbClr val="FF5A5F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D02CD5-C2F5-41EE-BF3C-96FC3C797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9" t="15700" r="573" b="9988"/>
            <a:stretch/>
          </p:blipFill>
          <p:spPr>
            <a:xfrm>
              <a:off x="875562" y="1687946"/>
              <a:ext cx="7840797" cy="254889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BFD139-87A4-4052-B4E2-5E8A5940295A}"/>
              </a:ext>
            </a:extLst>
          </p:cNvPr>
          <p:cNvGrpSpPr/>
          <p:nvPr/>
        </p:nvGrpSpPr>
        <p:grpSpPr>
          <a:xfrm>
            <a:off x="899592" y="4221088"/>
            <a:ext cx="7552606" cy="2535642"/>
            <a:chOff x="519047" y="4349742"/>
            <a:chExt cx="7552606" cy="253564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2ED938-FB5B-4524-A248-88A451E46FE3}"/>
                </a:ext>
              </a:extLst>
            </p:cNvPr>
            <p:cNvSpPr/>
            <p:nvPr/>
          </p:nvSpPr>
          <p:spPr>
            <a:xfrm>
              <a:off x="519047" y="4349742"/>
              <a:ext cx="7552606" cy="2535642"/>
            </a:xfrm>
            <a:prstGeom prst="rect">
              <a:avLst/>
            </a:prstGeom>
            <a:ln w="38100">
              <a:solidFill>
                <a:srgbClr val="FF5A5F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EF93649-986F-402C-BA70-ECF470F812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7" t="14982" b="9405"/>
            <a:stretch/>
          </p:blipFill>
          <p:spPr>
            <a:xfrm>
              <a:off x="611560" y="4382853"/>
              <a:ext cx="7396722" cy="2409059"/>
            </a:xfrm>
            <a:prstGeom prst="rect">
              <a:avLst/>
            </a:prstGeom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C3D9CF-1866-4634-9808-A604BA84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906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269167" y="4878992"/>
            <a:ext cx="6213706" cy="147732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숙소에서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호스트가 인증된 비율이 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80%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정도로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숙소에 비해 월등히 높음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손님들에게 신뢰도를 줄 수 있는 중요 요소라고 판단 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9BC6BC-997D-497D-879A-79E92213E0D1}"/>
              </a:ext>
            </a:extLst>
          </p:cNvPr>
          <p:cNvSpPr txBox="1"/>
          <p:nvPr/>
        </p:nvSpPr>
        <p:spPr>
          <a:xfrm>
            <a:off x="368302" y="1168459"/>
            <a:ext cx="549984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HOST 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변수 분석 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host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verified</a:t>
            </a:r>
            <a:endParaRPr lang="en-US" altLang="ko-KR" sz="2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 err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495B05-9EA4-4021-BD65-935D2AF60205}"/>
              </a:ext>
            </a:extLst>
          </p:cNvPr>
          <p:cNvSpPr txBox="1"/>
          <p:nvPr/>
        </p:nvSpPr>
        <p:spPr>
          <a:xfrm>
            <a:off x="2002689" y="2133405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verified</a:t>
            </a:r>
            <a:endParaRPr lang="ko-KR" altLang="en-US" sz="1000" dirty="0" err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3ACF08-BA5E-4549-9E79-838F394DBC0D}"/>
              </a:ext>
            </a:extLst>
          </p:cNvPr>
          <p:cNvSpPr txBox="1"/>
          <p:nvPr/>
        </p:nvSpPr>
        <p:spPr>
          <a:xfrm>
            <a:off x="5015303" y="3305889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verified</a:t>
            </a:r>
            <a:endParaRPr lang="ko-KR" altLang="en-US" sz="1000" dirty="0" err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2114C7-5140-49E5-AAFF-46D3E828C180}"/>
              </a:ext>
            </a:extLst>
          </p:cNvPr>
          <p:cNvSpPr/>
          <p:nvPr/>
        </p:nvSpPr>
        <p:spPr>
          <a:xfrm>
            <a:off x="368302" y="437005"/>
            <a:ext cx="2690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최고의 숙소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최악의 숙소 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D12760-B3D8-43C7-BB78-3D323245DCE4}"/>
              </a:ext>
            </a:extLst>
          </p:cNvPr>
          <p:cNvGrpSpPr/>
          <p:nvPr/>
        </p:nvGrpSpPr>
        <p:grpSpPr>
          <a:xfrm>
            <a:off x="2123728" y="1732786"/>
            <a:ext cx="4896544" cy="3146206"/>
            <a:chOff x="1331640" y="1996259"/>
            <a:chExt cx="5976664" cy="3802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26908AB-52C9-41DD-9E6C-0C31888995FC}"/>
                </a:ext>
              </a:extLst>
            </p:cNvPr>
            <p:cNvSpPr/>
            <p:nvPr/>
          </p:nvSpPr>
          <p:spPr>
            <a:xfrm>
              <a:off x="1331640" y="1996259"/>
              <a:ext cx="5976664" cy="3802327"/>
            </a:xfrm>
            <a:prstGeom prst="rect">
              <a:avLst/>
            </a:prstGeom>
            <a:ln w="38100">
              <a:solidFill>
                <a:srgbClr val="FF5A5F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78D2DE9-6654-412B-A9C6-75B76B1FB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5" t="17444" r="2412" b="10880"/>
            <a:stretch/>
          </p:blipFill>
          <p:spPr>
            <a:xfrm>
              <a:off x="1475656" y="2105306"/>
              <a:ext cx="5665655" cy="3584235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45018C6-DA4D-418C-8CD4-950B4BCF9E81}"/>
              </a:ext>
            </a:extLst>
          </p:cNvPr>
          <p:cNvGrpSpPr/>
          <p:nvPr/>
        </p:nvGrpSpPr>
        <p:grpSpPr>
          <a:xfrm>
            <a:off x="1835696" y="5103891"/>
            <a:ext cx="1282766" cy="1252429"/>
            <a:chOff x="745179" y="1628800"/>
            <a:chExt cx="2829107" cy="282910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2F3CB46-162E-4676-B5DE-252F9BBB29DF}"/>
                </a:ext>
              </a:extLst>
            </p:cNvPr>
            <p:cNvSpPr/>
            <p:nvPr/>
          </p:nvSpPr>
          <p:spPr>
            <a:xfrm>
              <a:off x="745179" y="1628800"/>
              <a:ext cx="2829107" cy="2829107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D85C455-2FF1-4B26-819E-AB2CAED2C199}"/>
                </a:ext>
              </a:extLst>
            </p:cNvPr>
            <p:cNvGrpSpPr/>
            <p:nvPr/>
          </p:nvGrpSpPr>
          <p:grpSpPr>
            <a:xfrm>
              <a:off x="1250328" y="1928591"/>
              <a:ext cx="1818808" cy="2229525"/>
              <a:chOff x="5526542" y="1399967"/>
              <a:chExt cx="2662917" cy="3264247"/>
            </a:xfrm>
          </p:grpSpPr>
          <p:pic>
            <p:nvPicPr>
              <p:cNvPr id="28" name="Picture 4" descr="https://upload.wikimedia.org/wikipedia/commons/thumb/6/69/Airbnb_Logo_B%C3%A9lo.svg/2000px-Airbnb_Logo_B%C3%A9lo.svg.png">
                <a:extLst>
                  <a:ext uri="{FF2B5EF4-FFF2-40B4-BE49-F238E27FC236}">
                    <a16:creationId xmlns:a16="http://schemas.microsoft.com/office/drawing/2014/main" id="{F19CC047-19BC-4595-B2CF-A8EF291F78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323"/>
              <a:stretch/>
            </p:blipFill>
            <p:spPr bwMode="auto">
              <a:xfrm>
                <a:off x="5849899" y="1399967"/>
                <a:ext cx="2016195" cy="2123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upload.wikimedia.org/wikipedia/commons/thumb/6/69/Airbnb_Logo_B%C3%A9lo.svg/2000px-Airbnb_Logo_B%C3%A9lo.svg.png">
                <a:extLst>
                  <a:ext uri="{FF2B5EF4-FFF2-40B4-BE49-F238E27FC236}">
                    <a16:creationId xmlns:a16="http://schemas.microsoft.com/office/drawing/2014/main" id="{EBDD0EEE-77EC-4B07-AC14-0D50B1F639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56"/>
              <a:stretch/>
            </p:blipFill>
            <p:spPr bwMode="auto">
              <a:xfrm>
                <a:off x="5526542" y="3394581"/>
                <a:ext cx="2662917" cy="12696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D0453DB-3B95-43DF-B279-07BD23FA8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820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B38550-8F52-499D-A26D-E2F1B4B31618}"/>
              </a:ext>
            </a:extLst>
          </p:cNvPr>
          <p:cNvSpPr txBox="1"/>
          <p:nvPr/>
        </p:nvSpPr>
        <p:spPr>
          <a:xfrm>
            <a:off x="430156" y="1179508"/>
            <a:ext cx="4595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HOST </a:t>
            </a:r>
            <a:r>
              <a:rPr lang="ko-KR" altLang="en-US" sz="1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변수 분석 </a:t>
            </a:r>
            <a:r>
              <a:rPr lang="en-US" altLang="ko-KR" sz="1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en-US" altLang="ko-KR" sz="18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host_response_rate</a:t>
            </a:r>
            <a:endParaRPr lang="en-US" altLang="ko-KR" sz="18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D0FE5C-2864-40FB-8897-365A12C07E7E}"/>
              </a:ext>
            </a:extLst>
          </p:cNvPr>
          <p:cNvSpPr/>
          <p:nvPr/>
        </p:nvSpPr>
        <p:spPr>
          <a:xfrm>
            <a:off x="368302" y="437005"/>
            <a:ext cx="2690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최고의 숙소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최악의 숙소 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7B1AA31-EA5C-45BA-BFF3-E1B2AF604F0C}"/>
              </a:ext>
            </a:extLst>
          </p:cNvPr>
          <p:cNvGrpSpPr/>
          <p:nvPr/>
        </p:nvGrpSpPr>
        <p:grpSpPr>
          <a:xfrm>
            <a:off x="462002" y="1659577"/>
            <a:ext cx="8288185" cy="2362711"/>
            <a:chOff x="462002" y="1659577"/>
            <a:chExt cx="8288185" cy="23627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26908AB-52C9-41DD-9E6C-0C31888995FC}"/>
                </a:ext>
              </a:extLst>
            </p:cNvPr>
            <p:cNvSpPr/>
            <p:nvPr/>
          </p:nvSpPr>
          <p:spPr>
            <a:xfrm>
              <a:off x="462002" y="1659577"/>
              <a:ext cx="8288185" cy="2362711"/>
            </a:xfrm>
            <a:prstGeom prst="rect">
              <a:avLst/>
            </a:prstGeom>
            <a:ln w="38100">
              <a:solidFill>
                <a:srgbClr val="FF5A5F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 descr="텍스트, 하늘, 선, 스크린샷이(가) 표시된 사진&#10;&#10;자동 생성된 설명">
              <a:extLst>
                <a:ext uri="{FF2B5EF4-FFF2-40B4-BE49-F238E27FC236}">
                  <a16:creationId xmlns:a16="http://schemas.microsoft.com/office/drawing/2014/main" id="{52B62190-86B9-4AA5-9232-7F9339C26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1" t="15726" b="10025"/>
            <a:stretch/>
          </p:blipFill>
          <p:spPr>
            <a:xfrm>
              <a:off x="619635" y="1739607"/>
              <a:ext cx="7660661" cy="223550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8035F0-9187-4534-BD34-E50A07004A98}"/>
              </a:ext>
            </a:extLst>
          </p:cNvPr>
          <p:cNvSpPr txBox="1"/>
          <p:nvPr/>
        </p:nvSpPr>
        <p:spPr>
          <a:xfrm>
            <a:off x="5421142" y="3339882"/>
            <a:ext cx="3329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</a:t>
            </a:r>
            <a:r>
              <a:rPr lang="en-US" altLang="ko-KR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숙소가 </a:t>
            </a:r>
            <a:r>
              <a:rPr lang="en-US" altLang="ko-KR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ko-KR" altLang="en-US" sz="15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몰려있는</a:t>
            </a:r>
            <a:r>
              <a:rPr lang="ko-KR" altLang="en-US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분포를 보여줌</a:t>
            </a:r>
            <a:endParaRPr lang="en-US" altLang="ko-KR" sz="15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도시별</a:t>
            </a:r>
            <a:r>
              <a:rPr lang="en-US" altLang="ko-KR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E23E9-E556-4870-B2D1-F170EB68E362}"/>
              </a:ext>
            </a:extLst>
          </p:cNvPr>
          <p:cNvGrpSpPr/>
          <p:nvPr/>
        </p:nvGrpSpPr>
        <p:grpSpPr>
          <a:xfrm>
            <a:off x="1691680" y="4293096"/>
            <a:ext cx="6048672" cy="2286733"/>
            <a:chOff x="436491" y="4134262"/>
            <a:chExt cx="6151733" cy="296714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2ED938-FB5B-4524-A248-88A451E46FE3}"/>
                </a:ext>
              </a:extLst>
            </p:cNvPr>
            <p:cNvSpPr/>
            <p:nvPr/>
          </p:nvSpPr>
          <p:spPr>
            <a:xfrm>
              <a:off x="436491" y="4134262"/>
              <a:ext cx="6151733" cy="2967146"/>
            </a:xfrm>
            <a:prstGeom prst="rect">
              <a:avLst/>
            </a:prstGeom>
            <a:ln w="38100">
              <a:solidFill>
                <a:srgbClr val="FF5A5F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6DB20E4-3C19-4D85-86CA-7601D380C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1" t="14616" b="8241"/>
            <a:stretch/>
          </p:blipFill>
          <p:spPr>
            <a:xfrm>
              <a:off x="539552" y="4205294"/>
              <a:ext cx="5823600" cy="274019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8B8E7A7-AE50-451F-95C6-13D2726F87DA}"/>
              </a:ext>
            </a:extLst>
          </p:cNvPr>
          <p:cNvSpPr txBox="1"/>
          <p:nvPr/>
        </p:nvSpPr>
        <p:spPr>
          <a:xfrm>
            <a:off x="4486977" y="5877272"/>
            <a:ext cx="29653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</a:t>
            </a:r>
            <a:r>
              <a:rPr lang="en-US" altLang="ko-KR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숙소가 역시 </a:t>
            </a:r>
            <a:r>
              <a:rPr lang="en-US" altLang="ko-KR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ko-KR" altLang="en-US" sz="15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몰려있는</a:t>
            </a:r>
            <a:r>
              <a:rPr lang="ko-KR" altLang="en-US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분포</a:t>
            </a:r>
            <a:endParaRPr lang="en-US" altLang="ko-KR" sz="15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1DBEEA-841D-4F94-B882-1ACD0BDD3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287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118223" y="5168804"/>
            <a:ext cx="5499842" cy="147732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Description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자체는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host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작성하는 것이기에 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 분석은 큰 의미가 없었음 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Description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길이 분석 결과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Top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숙소가 대체적으로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길었으며 이를 호스트 성향과 </a:t>
            </a:r>
            <a:r>
              <a:rPr lang="ko-KR" altLang="en-US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연결지어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볼 수 있다고 판단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9BC6BC-997D-497D-879A-79E92213E0D1}"/>
              </a:ext>
            </a:extLst>
          </p:cNvPr>
          <p:cNvSpPr txBox="1"/>
          <p:nvPr/>
        </p:nvSpPr>
        <p:spPr>
          <a:xfrm>
            <a:off x="368302" y="1168459"/>
            <a:ext cx="549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Description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length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3ACF08-BA5E-4549-9E79-838F394DBC0D}"/>
              </a:ext>
            </a:extLst>
          </p:cNvPr>
          <p:cNvSpPr txBox="1"/>
          <p:nvPr/>
        </p:nvSpPr>
        <p:spPr>
          <a:xfrm>
            <a:off x="5015303" y="3305889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verified</a:t>
            </a:r>
            <a:endParaRPr lang="ko-KR" altLang="en-US" sz="1000" dirty="0" err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FB7FAB-A82F-4B18-A901-12D43010C883}"/>
              </a:ext>
            </a:extLst>
          </p:cNvPr>
          <p:cNvSpPr/>
          <p:nvPr/>
        </p:nvSpPr>
        <p:spPr>
          <a:xfrm>
            <a:off x="368302" y="437005"/>
            <a:ext cx="2690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최고의 숙소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최악의 숙소 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2BBE52A-EA2F-457D-B31F-A0D18A3C3FFB}"/>
              </a:ext>
            </a:extLst>
          </p:cNvPr>
          <p:cNvGrpSpPr/>
          <p:nvPr/>
        </p:nvGrpSpPr>
        <p:grpSpPr>
          <a:xfrm>
            <a:off x="1940937" y="1689196"/>
            <a:ext cx="5262127" cy="3198207"/>
            <a:chOff x="462001" y="1659577"/>
            <a:chExt cx="5262127" cy="31982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26908AB-52C9-41DD-9E6C-0C31888995FC}"/>
                </a:ext>
              </a:extLst>
            </p:cNvPr>
            <p:cNvSpPr/>
            <p:nvPr/>
          </p:nvSpPr>
          <p:spPr>
            <a:xfrm>
              <a:off x="462001" y="1659577"/>
              <a:ext cx="5262127" cy="3198207"/>
            </a:xfrm>
            <a:prstGeom prst="rect">
              <a:avLst/>
            </a:prstGeom>
            <a:ln w="38100">
              <a:solidFill>
                <a:srgbClr val="FF5A5F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ED1B76A-1085-444D-B581-DD6B7F169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1" t="16361" b="7629"/>
            <a:stretch/>
          </p:blipFill>
          <p:spPr>
            <a:xfrm>
              <a:off x="683569" y="1835974"/>
              <a:ext cx="4968552" cy="2971977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A74E691-E56C-4D1D-BE74-8729F223E4C8}"/>
              </a:ext>
            </a:extLst>
          </p:cNvPr>
          <p:cNvGrpSpPr/>
          <p:nvPr/>
        </p:nvGrpSpPr>
        <p:grpSpPr>
          <a:xfrm>
            <a:off x="1748990" y="5281254"/>
            <a:ext cx="1282766" cy="1252429"/>
            <a:chOff x="745179" y="1628800"/>
            <a:chExt cx="2829107" cy="2829107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9581615-A2F9-4A04-B738-4CD02A72EA31}"/>
                </a:ext>
              </a:extLst>
            </p:cNvPr>
            <p:cNvSpPr/>
            <p:nvPr/>
          </p:nvSpPr>
          <p:spPr>
            <a:xfrm>
              <a:off x="745179" y="1628800"/>
              <a:ext cx="2829107" cy="2829107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65A618A-948C-4839-9BB8-F5D92C26880D}"/>
                </a:ext>
              </a:extLst>
            </p:cNvPr>
            <p:cNvGrpSpPr/>
            <p:nvPr/>
          </p:nvGrpSpPr>
          <p:grpSpPr>
            <a:xfrm>
              <a:off x="1250328" y="1928591"/>
              <a:ext cx="1818808" cy="2229525"/>
              <a:chOff x="5526542" y="1399967"/>
              <a:chExt cx="2662917" cy="3264247"/>
            </a:xfrm>
          </p:grpSpPr>
          <p:pic>
            <p:nvPicPr>
              <p:cNvPr id="31" name="Picture 4" descr="https://upload.wikimedia.org/wikipedia/commons/thumb/6/69/Airbnb_Logo_B%C3%A9lo.svg/2000px-Airbnb_Logo_B%C3%A9lo.svg.png">
                <a:extLst>
                  <a:ext uri="{FF2B5EF4-FFF2-40B4-BE49-F238E27FC236}">
                    <a16:creationId xmlns:a16="http://schemas.microsoft.com/office/drawing/2014/main" id="{C24A1F0A-731B-44D1-B2D1-5A437DE02A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323"/>
              <a:stretch/>
            </p:blipFill>
            <p:spPr bwMode="auto">
              <a:xfrm>
                <a:off x="5849899" y="1399967"/>
                <a:ext cx="2016195" cy="2123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 descr="https://upload.wikimedia.org/wikipedia/commons/thumb/6/69/Airbnb_Logo_B%C3%A9lo.svg/2000px-Airbnb_Logo_B%C3%A9lo.svg.png">
                <a:extLst>
                  <a:ext uri="{FF2B5EF4-FFF2-40B4-BE49-F238E27FC236}">
                    <a16:creationId xmlns:a16="http://schemas.microsoft.com/office/drawing/2014/main" id="{E27AFBA5-1056-4E85-9C3D-D67D15671F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56"/>
              <a:stretch/>
            </p:blipFill>
            <p:spPr bwMode="auto">
              <a:xfrm>
                <a:off x="5526542" y="3394581"/>
                <a:ext cx="2662917" cy="12696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D3036F-67E7-4BB0-82FC-873A32A88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26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4BB6F1-2128-416C-A7D8-360BE8301095}"/>
              </a:ext>
            </a:extLst>
          </p:cNvPr>
          <p:cNvSpPr txBox="1"/>
          <p:nvPr/>
        </p:nvSpPr>
        <p:spPr>
          <a:xfrm>
            <a:off x="778991" y="292586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Airbnb EDA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2622BAD-91B0-40D3-A7C2-88E4EB2BB3B2}"/>
              </a:ext>
            </a:extLst>
          </p:cNvPr>
          <p:cNvGrpSpPr/>
          <p:nvPr/>
        </p:nvGrpSpPr>
        <p:grpSpPr>
          <a:xfrm>
            <a:off x="251520" y="260648"/>
            <a:ext cx="447558" cy="432048"/>
            <a:chOff x="745179" y="1628800"/>
            <a:chExt cx="2829107" cy="282910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35C7107-F42E-413B-BCED-5DFCE3141BA7}"/>
                </a:ext>
              </a:extLst>
            </p:cNvPr>
            <p:cNvSpPr/>
            <p:nvPr/>
          </p:nvSpPr>
          <p:spPr>
            <a:xfrm>
              <a:off x="745179" y="1628800"/>
              <a:ext cx="2829107" cy="2829107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FB7815B-E9E7-4236-8EFF-2E1604025D72}"/>
                </a:ext>
              </a:extLst>
            </p:cNvPr>
            <p:cNvGrpSpPr/>
            <p:nvPr/>
          </p:nvGrpSpPr>
          <p:grpSpPr>
            <a:xfrm>
              <a:off x="1250328" y="1928591"/>
              <a:ext cx="1818808" cy="2229525"/>
              <a:chOff x="5526542" y="1399967"/>
              <a:chExt cx="2662917" cy="3264247"/>
            </a:xfrm>
          </p:grpSpPr>
          <p:pic>
            <p:nvPicPr>
              <p:cNvPr id="9" name="Picture 4" descr="https://upload.wikimedia.org/wikipedia/commons/thumb/6/69/Airbnb_Logo_B%C3%A9lo.svg/2000px-Airbnb_Logo_B%C3%A9lo.svg.png">
                <a:extLst>
                  <a:ext uri="{FF2B5EF4-FFF2-40B4-BE49-F238E27FC236}">
                    <a16:creationId xmlns:a16="http://schemas.microsoft.com/office/drawing/2014/main" id="{7F9EC696-20D4-4847-9BD6-F9F3083C7B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323"/>
              <a:stretch/>
            </p:blipFill>
            <p:spPr bwMode="auto">
              <a:xfrm>
                <a:off x="5849899" y="1399967"/>
                <a:ext cx="2016195" cy="2123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upload.wikimedia.org/wikipedia/commons/thumb/6/69/Airbnb_Logo_B%C3%A9lo.svg/2000px-Airbnb_Logo_B%C3%A9lo.svg.png">
                <a:extLst>
                  <a:ext uri="{FF2B5EF4-FFF2-40B4-BE49-F238E27FC236}">
                    <a16:creationId xmlns:a16="http://schemas.microsoft.com/office/drawing/2014/main" id="{780E8E62-02C2-4045-9C9E-94DB259055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56"/>
              <a:stretch/>
            </p:blipFill>
            <p:spPr bwMode="auto">
              <a:xfrm>
                <a:off x="5526542" y="3394581"/>
                <a:ext cx="2662917" cy="12696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EB46B2-9E5C-4DCB-BFA6-969B2B311713}"/>
              </a:ext>
            </a:extLst>
          </p:cNvPr>
          <p:cNvGrpSpPr/>
          <p:nvPr/>
        </p:nvGrpSpPr>
        <p:grpSpPr>
          <a:xfrm>
            <a:off x="3491161" y="2921169"/>
            <a:ext cx="2161679" cy="1015663"/>
            <a:chOff x="2699792" y="3013502"/>
            <a:chExt cx="2161679" cy="101566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D677FF-1FA9-46EE-BC06-B0660E410548}"/>
                </a:ext>
              </a:extLst>
            </p:cNvPr>
            <p:cNvSpPr txBox="1"/>
            <p:nvPr/>
          </p:nvSpPr>
          <p:spPr>
            <a:xfrm>
              <a:off x="3466537" y="3013502"/>
              <a:ext cx="139493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결론</a:t>
              </a:r>
              <a:endParaRPr lang="en-US" altLang="ko-KR" sz="6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D573AE9-9AE7-4703-BEFA-04170D9F111D}"/>
                </a:ext>
              </a:extLst>
            </p:cNvPr>
            <p:cNvSpPr/>
            <p:nvPr/>
          </p:nvSpPr>
          <p:spPr>
            <a:xfrm>
              <a:off x="2699792" y="3140968"/>
              <a:ext cx="648072" cy="64807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0" dirty="0">
                  <a:solidFill>
                    <a:srgbClr val="332F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5000" dirty="0">
                <a:solidFill>
                  <a:srgbClr val="332F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77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-5685" y="1006997"/>
            <a:ext cx="9155371" cy="5851003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pic>
        <p:nvPicPr>
          <p:cNvPr id="39" name="Picture 4" descr="https://s-media-cache-ak0.pinimg.com/736x/4d/b9/17/4db917c5db3aa55bcf9fd8856972cda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3" t="71106" r="41405" b="3567"/>
          <a:stretch/>
        </p:blipFill>
        <p:spPr bwMode="auto">
          <a:xfrm rot="551962">
            <a:off x="6839380" y="1194234"/>
            <a:ext cx="1216728" cy="133122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타원 39"/>
          <p:cNvSpPr/>
          <p:nvPr/>
        </p:nvSpPr>
        <p:spPr>
          <a:xfrm>
            <a:off x="5142617" y="3070368"/>
            <a:ext cx="941551" cy="9415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161" name="타원 160"/>
          <p:cNvSpPr/>
          <p:nvPr/>
        </p:nvSpPr>
        <p:spPr>
          <a:xfrm>
            <a:off x="3695708" y="4017756"/>
            <a:ext cx="348480" cy="3484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159" name="타원 158"/>
          <p:cNvSpPr/>
          <p:nvPr/>
        </p:nvSpPr>
        <p:spPr>
          <a:xfrm>
            <a:off x="3502946" y="4327908"/>
            <a:ext cx="261814" cy="2618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55" name="구름 54"/>
          <p:cNvSpPr/>
          <p:nvPr/>
        </p:nvSpPr>
        <p:spPr>
          <a:xfrm rot="280353">
            <a:off x="487374" y="684833"/>
            <a:ext cx="8011671" cy="3640751"/>
          </a:xfrm>
          <a:custGeom>
            <a:avLst/>
            <a:gdLst/>
            <a:ahLst/>
            <a:cxnLst/>
            <a:rect l="l" t="t" r="r" b="b"/>
            <a:pathLst>
              <a:path w="8011671" h="3640751">
                <a:moveTo>
                  <a:pt x="132448" y="628672"/>
                </a:moveTo>
                <a:lnTo>
                  <a:pt x="7824260" y="0"/>
                </a:lnTo>
                <a:cubicBezTo>
                  <a:pt x="7845645" y="145367"/>
                  <a:pt x="7821125" y="293925"/>
                  <a:pt x="7751997" y="430300"/>
                </a:cubicBezTo>
                <a:cubicBezTo>
                  <a:pt x="7985550" y="687363"/>
                  <a:pt x="8067229" y="1020602"/>
                  <a:pt x="7973882" y="1334969"/>
                </a:cubicBezTo>
                <a:cubicBezTo>
                  <a:pt x="7849790" y="1752898"/>
                  <a:pt x="7438988" y="2065884"/>
                  <a:pt x="6934469" y="2126870"/>
                </a:cubicBezTo>
                <a:cubicBezTo>
                  <a:pt x="6932061" y="2387731"/>
                  <a:pt x="6796300" y="2635129"/>
                  <a:pt x="6562376" y="2805429"/>
                </a:cubicBezTo>
                <a:cubicBezTo>
                  <a:pt x="6206953" y="3064219"/>
                  <a:pt x="5693544" y="3097474"/>
                  <a:pt x="5295522" y="2887589"/>
                </a:cubicBezTo>
                <a:cubicBezTo>
                  <a:pt x="5166799" y="3248098"/>
                  <a:pt x="4822119" y="3523688"/>
                  <a:pt x="4390203" y="3611485"/>
                </a:cubicBezTo>
                <a:cubicBezTo>
                  <a:pt x="3881239" y="3714931"/>
                  <a:pt x="3350049" y="3538646"/>
                  <a:pt x="3059080" y="3169622"/>
                </a:cubicBezTo>
                <a:cubicBezTo>
                  <a:pt x="2372311" y="3519890"/>
                  <a:pt x="1480327" y="3323008"/>
                  <a:pt x="1081750" y="2733051"/>
                </a:cubicBezTo>
                <a:cubicBezTo>
                  <a:pt x="690210" y="2771829"/>
                  <a:pt x="322564" y="2566432"/>
                  <a:pt x="212362" y="2247232"/>
                </a:cubicBezTo>
                <a:cubicBezTo>
                  <a:pt x="132535" y="2016290"/>
                  <a:pt x="203101" y="1767051"/>
                  <a:pt x="398130" y="1591457"/>
                </a:cubicBezTo>
                <a:cubicBezTo>
                  <a:pt x="121423" y="1453720"/>
                  <a:pt x="-32674" y="1189407"/>
                  <a:pt x="5850" y="918651"/>
                </a:cubicBezTo>
                <a:cubicBezTo>
                  <a:pt x="21072" y="811867"/>
                  <a:pt x="64917" y="712878"/>
                  <a:pt x="132448" y="6286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grpSp>
        <p:nvGrpSpPr>
          <p:cNvPr id="56" name="그룹 55"/>
          <p:cNvGrpSpPr/>
          <p:nvPr/>
        </p:nvGrpSpPr>
        <p:grpSpPr>
          <a:xfrm>
            <a:off x="564823" y="1189385"/>
            <a:ext cx="7673438" cy="3007449"/>
            <a:chOff x="564823" y="541304"/>
            <a:chExt cx="7673438" cy="3007449"/>
          </a:xfrm>
        </p:grpSpPr>
        <p:sp>
          <p:nvSpPr>
            <p:cNvPr id="60" name="타원 59"/>
            <p:cNvSpPr/>
            <p:nvPr/>
          </p:nvSpPr>
          <p:spPr>
            <a:xfrm>
              <a:off x="564823" y="1078874"/>
              <a:ext cx="855955" cy="855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pic>
          <p:nvPicPr>
            <p:cNvPr id="63" name="Picture 4" descr="https://s-media-cache-ak0.pinimg.com/736x/4d/b9/17/4db917c5db3aa55bcf9fd8856972cda5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20" r="69344" b="36824"/>
            <a:stretch/>
          </p:blipFill>
          <p:spPr bwMode="auto">
            <a:xfrm rot="20700000">
              <a:off x="4361947" y="1969787"/>
              <a:ext cx="911440" cy="75169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타원 66"/>
            <p:cNvSpPr/>
            <p:nvPr/>
          </p:nvSpPr>
          <p:spPr>
            <a:xfrm>
              <a:off x="2413937" y="749448"/>
              <a:ext cx="81285" cy="81285"/>
            </a:xfrm>
            <a:prstGeom prst="ellipse">
              <a:avLst/>
            </a:prstGeom>
            <a:solidFill>
              <a:srgbClr val="00A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69" name="타원 68"/>
            <p:cNvSpPr/>
            <p:nvPr/>
          </p:nvSpPr>
          <p:spPr>
            <a:xfrm>
              <a:off x="4630730" y="541304"/>
              <a:ext cx="108189" cy="108189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70" name="타원 69"/>
            <p:cNvSpPr/>
            <p:nvPr/>
          </p:nvSpPr>
          <p:spPr>
            <a:xfrm>
              <a:off x="5173975" y="1618987"/>
              <a:ext cx="81285" cy="81285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71" name="타원 70"/>
            <p:cNvSpPr/>
            <p:nvPr/>
          </p:nvSpPr>
          <p:spPr>
            <a:xfrm>
              <a:off x="6315991" y="1211766"/>
              <a:ext cx="108189" cy="108189"/>
            </a:xfrm>
            <a:prstGeom prst="ellipse">
              <a:avLst/>
            </a:prstGeom>
            <a:solidFill>
              <a:srgbClr val="00A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72" name="타원 71"/>
            <p:cNvSpPr/>
            <p:nvPr/>
          </p:nvSpPr>
          <p:spPr>
            <a:xfrm>
              <a:off x="5276404" y="2519607"/>
              <a:ext cx="144000" cy="144000"/>
            </a:xfrm>
            <a:prstGeom prst="ellipse">
              <a:avLst/>
            </a:prstGeom>
            <a:solidFill>
              <a:srgbClr val="5C9E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4612824" y="3404753"/>
              <a:ext cx="144000" cy="144000"/>
            </a:xfrm>
            <a:prstGeom prst="ellipse">
              <a:avLst/>
            </a:prstGeom>
            <a:solidFill>
              <a:srgbClr val="5C9E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2458275" y="2706175"/>
              <a:ext cx="73895" cy="73895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75" name="타원 74"/>
            <p:cNvSpPr/>
            <p:nvPr/>
          </p:nvSpPr>
          <p:spPr>
            <a:xfrm>
              <a:off x="2280318" y="2126502"/>
              <a:ext cx="144000" cy="144000"/>
            </a:xfrm>
            <a:prstGeom prst="ellipse">
              <a:avLst/>
            </a:prstGeom>
            <a:solidFill>
              <a:srgbClr val="5C9E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4280199" y="1960981"/>
              <a:ext cx="144000" cy="144000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77" name="타원 76"/>
            <p:cNvSpPr/>
            <p:nvPr/>
          </p:nvSpPr>
          <p:spPr>
            <a:xfrm>
              <a:off x="2915816" y="826673"/>
              <a:ext cx="81285" cy="81285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78" name="타원 77"/>
            <p:cNvSpPr/>
            <p:nvPr/>
          </p:nvSpPr>
          <p:spPr>
            <a:xfrm>
              <a:off x="2698377" y="2328495"/>
              <a:ext cx="144000" cy="144000"/>
            </a:xfrm>
            <a:prstGeom prst="ellipse">
              <a:avLst/>
            </a:prstGeom>
            <a:solidFill>
              <a:srgbClr val="00A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79" name="타원 78"/>
            <p:cNvSpPr/>
            <p:nvPr/>
          </p:nvSpPr>
          <p:spPr>
            <a:xfrm>
              <a:off x="3002063" y="2427734"/>
              <a:ext cx="73895" cy="73895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80" name="타원 79"/>
            <p:cNvSpPr/>
            <p:nvPr/>
          </p:nvSpPr>
          <p:spPr>
            <a:xfrm>
              <a:off x="2780194" y="2092947"/>
              <a:ext cx="50471" cy="50471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81" name="타원 80"/>
            <p:cNvSpPr/>
            <p:nvPr/>
          </p:nvSpPr>
          <p:spPr>
            <a:xfrm>
              <a:off x="4419189" y="2077830"/>
              <a:ext cx="73895" cy="73895"/>
            </a:xfrm>
            <a:prstGeom prst="ellipse">
              <a:avLst/>
            </a:prstGeom>
            <a:solidFill>
              <a:srgbClr val="00A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109" name="타원 108"/>
            <p:cNvSpPr/>
            <p:nvPr/>
          </p:nvSpPr>
          <p:spPr>
            <a:xfrm>
              <a:off x="3921821" y="1474212"/>
              <a:ext cx="50471" cy="50471"/>
            </a:xfrm>
            <a:prstGeom prst="ellipse">
              <a:avLst/>
            </a:prstGeom>
            <a:solidFill>
              <a:srgbClr val="00A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110" name="타원 109"/>
            <p:cNvSpPr/>
            <p:nvPr/>
          </p:nvSpPr>
          <p:spPr>
            <a:xfrm>
              <a:off x="3696918" y="2126502"/>
              <a:ext cx="50471" cy="50471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111" name="타원 110"/>
            <p:cNvSpPr/>
            <p:nvPr/>
          </p:nvSpPr>
          <p:spPr>
            <a:xfrm>
              <a:off x="4665863" y="1387069"/>
              <a:ext cx="37920" cy="37920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112" name="타원 111"/>
            <p:cNvSpPr/>
            <p:nvPr/>
          </p:nvSpPr>
          <p:spPr>
            <a:xfrm>
              <a:off x="5578005" y="1056424"/>
              <a:ext cx="37920" cy="37920"/>
            </a:xfrm>
            <a:prstGeom prst="ellipse">
              <a:avLst/>
            </a:prstGeom>
            <a:solidFill>
              <a:srgbClr val="5C9E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" name="타원 113"/>
            <p:cNvSpPr/>
            <p:nvPr/>
          </p:nvSpPr>
          <p:spPr>
            <a:xfrm>
              <a:off x="5794029" y="1668687"/>
              <a:ext cx="37920" cy="379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4333239" y="912531"/>
              <a:ext cx="37920" cy="37920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4065837" y="1589214"/>
              <a:ext cx="81285" cy="81285"/>
            </a:xfrm>
            <a:prstGeom prst="ellipse">
              <a:avLst/>
            </a:prstGeom>
            <a:solidFill>
              <a:srgbClr val="5C9E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3640868" y="2137768"/>
              <a:ext cx="81285" cy="81285"/>
            </a:xfrm>
            <a:prstGeom prst="ellipse">
              <a:avLst/>
            </a:prstGeom>
            <a:solidFill>
              <a:srgbClr val="5C9E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4817667" y="877406"/>
              <a:ext cx="73895" cy="73895"/>
            </a:xfrm>
            <a:prstGeom prst="ellipse">
              <a:avLst/>
            </a:prstGeom>
            <a:solidFill>
              <a:srgbClr val="00A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4493825" y="835958"/>
              <a:ext cx="144000" cy="144000"/>
            </a:xfrm>
            <a:prstGeom prst="ellipse">
              <a:avLst/>
            </a:prstGeom>
            <a:solidFill>
              <a:srgbClr val="5C9E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6740300" y="928971"/>
              <a:ext cx="81285" cy="81285"/>
            </a:xfrm>
            <a:prstGeom prst="ellipse">
              <a:avLst/>
            </a:prstGeom>
            <a:solidFill>
              <a:srgbClr val="00A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122" name="타원 121"/>
            <p:cNvSpPr/>
            <p:nvPr/>
          </p:nvSpPr>
          <p:spPr>
            <a:xfrm>
              <a:off x="6634831" y="1218645"/>
              <a:ext cx="146112" cy="146110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123" name="타원 122"/>
            <p:cNvSpPr/>
            <p:nvPr/>
          </p:nvSpPr>
          <p:spPr>
            <a:xfrm>
              <a:off x="6444765" y="961783"/>
              <a:ext cx="144000" cy="144000"/>
            </a:xfrm>
            <a:prstGeom prst="ellipse">
              <a:avLst/>
            </a:prstGeom>
            <a:solidFill>
              <a:srgbClr val="5C9E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4" name="타원 123"/>
            <p:cNvSpPr/>
            <p:nvPr/>
          </p:nvSpPr>
          <p:spPr>
            <a:xfrm>
              <a:off x="2265648" y="2281624"/>
              <a:ext cx="146112" cy="146110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6264377" y="2472495"/>
              <a:ext cx="50471" cy="50471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6519209" y="2455777"/>
              <a:ext cx="98354" cy="98354"/>
            </a:xfrm>
            <a:prstGeom prst="ellipse">
              <a:avLst/>
            </a:prstGeom>
            <a:solidFill>
              <a:srgbClr val="5C9E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7074084" y="1816028"/>
              <a:ext cx="146112" cy="146110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129" name="타원 128"/>
            <p:cNvSpPr/>
            <p:nvPr/>
          </p:nvSpPr>
          <p:spPr>
            <a:xfrm>
              <a:off x="7074084" y="720521"/>
              <a:ext cx="144000" cy="144000"/>
            </a:xfrm>
            <a:prstGeom prst="ellipse">
              <a:avLst/>
            </a:prstGeom>
            <a:solidFill>
              <a:srgbClr val="5C9E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5458727" y="697246"/>
              <a:ext cx="144000" cy="144000"/>
            </a:xfrm>
            <a:prstGeom prst="ellipse">
              <a:avLst/>
            </a:prstGeom>
            <a:solidFill>
              <a:srgbClr val="00A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4277734" y="3188196"/>
              <a:ext cx="108189" cy="108189"/>
            </a:xfrm>
            <a:prstGeom prst="ellipse">
              <a:avLst/>
            </a:prstGeom>
            <a:solidFill>
              <a:srgbClr val="00A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132" name="타원 131"/>
            <p:cNvSpPr/>
            <p:nvPr/>
          </p:nvSpPr>
          <p:spPr>
            <a:xfrm>
              <a:off x="1833600" y="2105994"/>
              <a:ext cx="81285" cy="81285"/>
            </a:xfrm>
            <a:prstGeom prst="ellipse">
              <a:avLst/>
            </a:prstGeom>
            <a:solidFill>
              <a:srgbClr val="00A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133" name="타원 132"/>
            <p:cNvSpPr/>
            <p:nvPr/>
          </p:nvSpPr>
          <p:spPr>
            <a:xfrm>
              <a:off x="1337801" y="1363422"/>
              <a:ext cx="81285" cy="81285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134" name="타원 133"/>
            <p:cNvSpPr/>
            <p:nvPr/>
          </p:nvSpPr>
          <p:spPr>
            <a:xfrm>
              <a:off x="2626377" y="915145"/>
              <a:ext cx="144000" cy="144000"/>
            </a:xfrm>
            <a:prstGeom prst="ellipse">
              <a:avLst/>
            </a:prstGeom>
            <a:solidFill>
              <a:srgbClr val="5C9E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5" name="타원 134"/>
            <p:cNvSpPr/>
            <p:nvPr/>
          </p:nvSpPr>
          <p:spPr>
            <a:xfrm>
              <a:off x="2163696" y="1085281"/>
              <a:ext cx="81285" cy="81285"/>
            </a:xfrm>
            <a:prstGeom prst="ellipse">
              <a:avLst/>
            </a:prstGeom>
            <a:solidFill>
              <a:srgbClr val="00A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136" name="타원 135"/>
            <p:cNvSpPr/>
            <p:nvPr/>
          </p:nvSpPr>
          <p:spPr>
            <a:xfrm>
              <a:off x="1039908" y="1850463"/>
              <a:ext cx="146112" cy="146110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1382973" y="2092947"/>
              <a:ext cx="144000" cy="144000"/>
            </a:xfrm>
            <a:prstGeom prst="ellipse">
              <a:avLst/>
            </a:prstGeom>
            <a:solidFill>
              <a:srgbClr val="5C9E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634752" y="749448"/>
              <a:ext cx="144000" cy="144000"/>
            </a:xfrm>
            <a:prstGeom prst="ellipse">
              <a:avLst/>
            </a:prstGeom>
            <a:solidFill>
              <a:srgbClr val="5C9E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9" name="타원 138"/>
            <p:cNvSpPr/>
            <p:nvPr/>
          </p:nvSpPr>
          <p:spPr>
            <a:xfrm>
              <a:off x="2082365" y="624906"/>
              <a:ext cx="144000" cy="144000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140" name="타원 139"/>
            <p:cNvSpPr/>
            <p:nvPr/>
          </p:nvSpPr>
          <p:spPr>
            <a:xfrm>
              <a:off x="7681822" y="2103405"/>
              <a:ext cx="37920" cy="37920"/>
            </a:xfrm>
            <a:prstGeom prst="ellipse">
              <a:avLst/>
            </a:prstGeom>
            <a:solidFill>
              <a:srgbClr val="5C9E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타원 140"/>
            <p:cNvSpPr/>
            <p:nvPr/>
          </p:nvSpPr>
          <p:spPr>
            <a:xfrm>
              <a:off x="7776687" y="1947910"/>
              <a:ext cx="108189" cy="108189"/>
            </a:xfrm>
            <a:prstGeom prst="ellipse">
              <a:avLst/>
            </a:prstGeom>
            <a:solidFill>
              <a:srgbClr val="00A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142" name="타원 141"/>
            <p:cNvSpPr/>
            <p:nvPr/>
          </p:nvSpPr>
          <p:spPr>
            <a:xfrm>
              <a:off x="8156976" y="1740658"/>
              <a:ext cx="81285" cy="81285"/>
            </a:xfrm>
            <a:prstGeom prst="ellipse">
              <a:avLst/>
            </a:prstGeom>
            <a:solidFill>
              <a:srgbClr val="00A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143" name="타원 142"/>
            <p:cNvSpPr/>
            <p:nvPr/>
          </p:nvSpPr>
          <p:spPr>
            <a:xfrm>
              <a:off x="4003122" y="2832975"/>
              <a:ext cx="144000" cy="144000"/>
            </a:xfrm>
            <a:prstGeom prst="ellipse">
              <a:avLst/>
            </a:prstGeom>
            <a:solidFill>
              <a:srgbClr val="5C9E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5" name="타원 144"/>
            <p:cNvSpPr/>
            <p:nvPr/>
          </p:nvSpPr>
          <p:spPr>
            <a:xfrm>
              <a:off x="6516765" y="2291547"/>
              <a:ext cx="73895" cy="73895"/>
            </a:xfrm>
            <a:prstGeom prst="ellipse">
              <a:avLst/>
            </a:prstGeom>
            <a:solidFill>
              <a:srgbClr val="00A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pic>
          <p:nvPicPr>
            <p:cNvPr id="146" name="Picture 5" descr="https://upload.wikimedia.org/wikipedia/commons/thumb/6/69/Airbnb_Logo_B%C3%A9lo.svg/1280px-Airbnb_Logo_B%C3%A9lo.svg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692"/>
            <a:stretch/>
          </p:blipFill>
          <p:spPr bwMode="auto">
            <a:xfrm rot="20273405">
              <a:off x="5072619" y="1862007"/>
              <a:ext cx="331739" cy="353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5" descr="https://upload.wikimedia.org/wikipedia/commons/thumb/6/69/Airbnb_Logo_B%C3%A9lo.svg/1280px-Airbnb_Logo_B%C3%A9lo.svg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692"/>
            <a:stretch/>
          </p:blipFill>
          <p:spPr bwMode="auto">
            <a:xfrm rot="20654994">
              <a:off x="6306156" y="2540013"/>
              <a:ext cx="331739" cy="353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5" descr="https://upload.wikimedia.org/wikipedia/commons/thumb/6/69/Airbnb_Logo_B%C3%A9lo.svg/1280px-Airbnb_Logo_B%C3%A9lo.svg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692"/>
            <a:stretch/>
          </p:blipFill>
          <p:spPr bwMode="auto">
            <a:xfrm rot="3638838">
              <a:off x="4552765" y="2780070"/>
              <a:ext cx="331739" cy="353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5" descr="https://upload.wikimedia.org/wikipedia/commons/thumb/6/69/Airbnb_Logo_B%C3%A9lo.svg/1280px-Airbnb_Logo_B%C3%A9lo.svg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692"/>
            <a:stretch/>
          </p:blipFill>
          <p:spPr bwMode="auto">
            <a:xfrm rot="21028882">
              <a:off x="1866045" y="2301314"/>
              <a:ext cx="331739" cy="353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5" descr="https://upload.wikimedia.org/wikipedia/commons/thumb/6/69/Airbnb_Logo_B%C3%A9lo.svg/1280px-Airbnb_Logo_B%C3%A9lo.svg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692"/>
            <a:stretch/>
          </p:blipFill>
          <p:spPr bwMode="auto">
            <a:xfrm rot="1687594">
              <a:off x="2475547" y="1198443"/>
              <a:ext cx="331739" cy="353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타원 150"/>
            <p:cNvSpPr/>
            <p:nvPr/>
          </p:nvSpPr>
          <p:spPr>
            <a:xfrm>
              <a:off x="5766852" y="2584407"/>
              <a:ext cx="158400" cy="158400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68" name="타원 67"/>
            <p:cNvSpPr/>
            <p:nvPr/>
          </p:nvSpPr>
          <p:spPr>
            <a:xfrm>
              <a:off x="3108618" y="1246451"/>
              <a:ext cx="158400" cy="158400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</p:grpSp>
      <p:sp>
        <p:nvSpPr>
          <p:cNvPr id="57" name="타원 56"/>
          <p:cNvSpPr/>
          <p:nvPr/>
        </p:nvSpPr>
        <p:spPr>
          <a:xfrm>
            <a:off x="3953332" y="1060187"/>
            <a:ext cx="37920" cy="37920"/>
          </a:xfrm>
          <a:prstGeom prst="ellipse">
            <a:avLst/>
          </a:prstGeom>
          <a:solidFill>
            <a:srgbClr val="5C9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/>
          <p:cNvSpPr/>
          <p:nvPr/>
        </p:nvSpPr>
        <p:spPr>
          <a:xfrm>
            <a:off x="3683378" y="4643923"/>
            <a:ext cx="178823" cy="1788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103" name="TextBox 102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68302" y="467380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61"/>
          <a:stretch/>
        </p:blipFill>
        <p:spPr bwMode="auto">
          <a:xfrm>
            <a:off x="3665682" y="4371364"/>
            <a:ext cx="1812636" cy="1435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타원 86"/>
          <p:cNvSpPr/>
          <p:nvPr/>
        </p:nvSpPr>
        <p:spPr>
          <a:xfrm>
            <a:off x="6501607" y="1092451"/>
            <a:ext cx="81285" cy="89413"/>
          </a:xfrm>
          <a:prstGeom prst="ellipse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BDFC6F-0258-4918-BE96-92E59F4006AB}"/>
              </a:ext>
            </a:extLst>
          </p:cNvPr>
          <p:cNvSpPr txBox="1"/>
          <p:nvPr/>
        </p:nvSpPr>
        <p:spPr>
          <a:xfrm rot="21309958">
            <a:off x="1322094" y="1518447"/>
            <a:ext cx="2738740" cy="369332"/>
          </a:xfrm>
          <a:prstGeom prst="rect">
            <a:avLst/>
          </a:prstGeom>
          <a:solidFill>
            <a:srgbClr val="FFFFFF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가격이 일정하면 </a:t>
            </a:r>
            <a:r>
              <a:rPr lang="ko-KR" altLang="en-US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좋겠어</a:t>
            </a:r>
            <a:endParaRPr lang="ko-KR" altLang="en-US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15183-37DF-4AED-A1DD-D021897848E6}"/>
              </a:ext>
            </a:extLst>
          </p:cNvPr>
          <p:cNvSpPr txBox="1"/>
          <p:nvPr/>
        </p:nvSpPr>
        <p:spPr>
          <a:xfrm>
            <a:off x="3972292" y="1799636"/>
            <a:ext cx="3769512" cy="415498"/>
          </a:xfrm>
          <a:prstGeom prst="rect">
            <a:avLst/>
          </a:prstGeom>
          <a:solidFill>
            <a:srgbClr val="FFFFFF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믿을 수 있는 호스트가  </a:t>
            </a:r>
            <a:r>
              <a:rPr lang="ko-KR" altLang="en-US" sz="21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좋겠어</a:t>
            </a:r>
            <a:endParaRPr lang="ko-KR" altLang="en-US" sz="2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3EF9EB-CFA2-41CE-8DD1-3014F7FC671B}"/>
              </a:ext>
            </a:extLst>
          </p:cNvPr>
          <p:cNvSpPr txBox="1"/>
          <p:nvPr/>
        </p:nvSpPr>
        <p:spPr>
          <a:xfrm rot="764098">
            <a:off x="1683472" y="2790891"/>
            <a:ext cx="4845104" cy="461665"/>
          </a:xfrm>
          <a:prstGeom prst="rect">
            <a:avLst/>
          </a:prstGeom>
          <a:solidFill>
            <a:srgbClr val="FFFFFF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호스트가 피드백을 주면 </a:t>
            </a:r>
            <a:r>
              <a:rPr lang="ko-KR" altLang="en-US" sz="2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좋겠어</a:t>
            </a:r>
            <a:endParaRPr lang="ko-KR" altLang="en-US" sz="2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7438AA-21F0-4CDC-92C1-79D0F9E2A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871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CD899D0-B9B4-4219-B110-E4C1D44EE6E7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D3F64-478C-4A0A-8BD4-D6B1FA3C93D1}"/>
              </a:ext>
            </a:extLst>
          </p:cNvPr>
          <p:cNvSpPr txBox="1"/>
          <p:nvPr/>
        </p:nvSpPr>
        <p:spPr>
          <a:xfrm>
            <a:off x="539552" y="476672"/>
            <a:ext cx="4248472" cy="439248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 err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623E81-862A-4CEF-BDF0-2FF4C2E291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4"/>
          <a:stretch/>
        </p:blipFill>
        <p:spPr>
          <a:xfrm>
            <a:off x="719572" y="634740"/>
            <a:ext cx="3888432" cy="4076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35D567-89A2-482A-9738-526FE708979E}"/>
              </a:ext>
            </a:extLst>
          </p:cNvPr>
          <p:cNvSpPr txBox="1"/>
          <p:nvPr/>
        </p:nvSpPr>
        <p:spPr>
          <a:xfrm>
            <a:off x="503548" y="5157192"/>
            <a:ext cx="8136904" cy="147732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서울시 강남구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슈퍼호스트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숙소의 리뷰를  분석해본 결과</a:t>
            </a:r>
            <a:endParaRPr lang="en-US" altLang="ko-KR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54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중 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건의 리뷰에서 호스트에 대한 피드백이 존재함을 확인</a:t>
            </a:r>
            <a:endParaRPr lang="en-US" altLang="ko-KR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이때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슈퍼호스트란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무엇일까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4C3C52-BB6E-439D-9221-4CB207CA4A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39276" r="27246" b="56040"/>
          <a:stretch/>
        </p:blipFill>
        <p:spPr>
          <a:xfrm>
            <a:off x="5796722" y="858967"/>
            <a:ext cx="2160240" cy="32125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05BF25-C2B9-447B-A6D2-41B4593244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80" r="4510" b="27829"/>
          <a:stretch/>
        </p:blipFill>
        <p:spPr>
          <a:xfrm>
            <a:off x="5364674" y="1468250"/>
            <a:ext cx="3024336" cy="127488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E754C5-86BE-48BA-9055-B54B80AC3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89" r="24814" b="13884"/>
          <a:stretch/>
        </p:blipFill>
        <p:spPr>
          <a:xfrm>
            <a:off x="5686205" y="3047698"/>
            <a:ext cx="2381275" cy="90024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985F02-3435-4279-91A5-F44C5150564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26" b="35535"/>
          <a:stretch/>
        </p:blipFill>
        <p:spPr>
          <a:xfrm>
            <a:off x="5293252" y="4365103"/>
            <a:ext cx="3167180" cy="36619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E45F9CF-38D9-4571-BC0B-AB65C4BBA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777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EC1F83C-FF2E-4046-83AE-DA4C3C8F33DD}"/>
              </a:ext>
            </a:extLst>
          </p:cNvPr>
          <p:cNvGrpSpPr/>
          <p:nvPr/>
        </p:nvGrpSpPr>
        <p:grpSpPr>
          <a:xfrm>
            <a:off x="2462835" y="2921169"/>
            <a:ext cx="4218331" cy="1015663"/>
            <a:chOff x="2699792" y="3013502"/>
            <a:chExt cx="4218331" cy="10156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F00AA-A0E0-4CC1-8F09-83E8FBA45F0F}"/>
                </a:ext>
              </a:extLst>
            </p:cNvPr>
            <p:cNvSpPr txBox="1"/>
            <p:nvPr/>
          </p:nvSpPr>
          <p:spPr>
            <a:xfrm>
              <a:off x="3466537" y="3013502"/>
              <a:ext cx="345158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설명</a:t>
              </a:r>
              <a:endParaRPr lang="en-US" altLang="ko-KR" sz="6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71994E2-59F7-45C7-9D67-749661AED25D}"/>
                </a:ext>
              </a:extLst>
            </p:cNvPr>
            <p:cNvSpPr/>
            <p:nvPr/>
          </p:nvSpPr>
          <p:spPr>
            <a:xfrm>
              <a:off x="2699792" y="3140968"/>
              <a:ext cx="648072" cy="64807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0" dirty="0">
                  <a:solidFill>
                    <a:srgbClr val="332F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sz="5000" dirty="0">
                <a:solidFill>
                  <a:srgbClr val="332F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BD72531-41EC-418B-8705-B5E6C7C6511E}"/>
              </a:ext>
            </a:extLst>
          </p:cNvPr>
          <p:cNvSpPr txBox="1"/>
          <p:nvPr/>
        </p:nvSpPr>
        <p:spPr>
          <a:xfrm>
            <a:off x="778991" y="292586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Airbnb EDA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F03129-949B-435D-99B8-1A006FA59775}"/>
              </a:ext>
            </a:extLst>
          </p:cNvPr>
          <p:cNvGrpSpPr/>
          <p:nvPr/>
        </p:nvGrpSpPr>
        <p:grpSpPr>
          <a:xfrm>
            <a:off x="251520" y="260648"/>
            <a:ext cx="447558" cy="432048"/>
            <a:chOff x="745179" y="1628800"/>
            <a:chExt cx="2829107" cy="2829107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6959266-C5D4-4610-8E12-6F380F59ED8C}"/>
                </a:ext>
              </a:extLst>
            </p:cNvPr>
            <p:cNvSpPr/>
            <p:nvPr/>
          </p:nvSpPr>
          <p:spPr>
            <a:xfrm>
              <a:off x="745179" y="1628800"/>
              <a:ext cx="2829107" cy="2829107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C7F5EFD-BB56-4B8C-862B-E72B67C73F58}"/>
                </a:ext>
              </a:extLst>
            </p:cNvPr>
            <p:cNvGrpSpPr/>
            <p:nvPr/>
          </p:nvGrpSpPr>
          <p:grpSpPr>
            <a:xfrm>
              <a:off x="1250328" y="1928591"/>
              <a:ext cx="1818808" cy="2229525"/>
              <a:chOff x="5526542" y="1399967"/>
              <a:chExt cx="2662917" cy="3264247"/>
            </a:xfrm>
          </p:grpSpPr>
          <p:pic>
            <p:nvPicPr>
              <p:cNvPr id="20" name="Picture 4" descr="https://upload.wikimedia.org/wikipedia/commons/thumb/6/69/Airbnb_Logo_B%C3%A9lo.svg/2000px-Airbnb_Logo_B%C3%A9lo.svg.png">
                <a:extLst>
                  <a:ext uri="{FF2B5EF4-FFF2-40B4-BE49-F238E27FC236}">
                    <a16:creationId xmlns:a16="http://schemas.microsoft.com/office/drawing/2014/main" id="{C14BA789-424E-4F55-9FAF-AD4E07D2F5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323"/>
              <a:stretch/>
            </p:blipFill>
            <p:spPr bwMode="auto">
              <a:xfrm>
                <a:off x="5849899" y="1399967"/>
                <a:ext cx="2016195" cy="2123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4" descr="https://upload.wikimedia.org/wikipedia/commons/thumb/6/69/Airbnb_Logo_B%C3%A9lo.svg/2000px-Airbnb_Logo_B%C3%A9lo.svg.png">
                <a:extLst>
                  <a:ext uri="{FF2B5EF4-FFF2-40B4-BE49-F238E27FC236}">
                    <a16:creationId xmlns:a16="http://schemas.microsoft.com/office/drawing/2014/main" id="{CC5A6C47-5ADC-4BDA-9001-2BFE432588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56"/>
              <a:stretch/>
            </p:blipFill>
            <p:spPr bwMode="auto">
              <a:xfrm>
                <a:off x="5526542" y="3394581"/>
                <a:ext cx="2662917" cy="12696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22445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979422" y="1864660"/>
            <a:ext cx="3174267" cy="3292742"/>
            <a:chOff x="2378355" y="1864660"/>
            <a:chExt cx="3174267" cy="3292742"/>
          </a:xfrm>
        </p:grpSpPr>
        <p:sp>
          <p:nvSpPr>
            <p:cNvPr id="128" name="타원 127"/>
            <p:cNvSpPr/>
            <p:nvPr/>
          </p:nvSpPr>
          <p:spPr>
            <a:xfrm>
              <a:off x="3848001" y="4316029"/>
              <a:ext cx="245869" cy="24586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5A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378355" y="1864660"/>
              <a:ext cx="3174267" cy="3292742"/>
              <a:chOff x="2378355" y="1864660"/>
              <a:chExt cx="3174267" cy="3292742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2378355" y="4757292"/>
                <a:ext cx="31742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FF5A5F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에어비앤비의</a:t>
                </a:r>
                <a:r>
                  <a:rPr lang="ko-KR" altLang="en-US" sz="2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FF5A5F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슈퍼 호스트 제도</a:t>
                </a:r>
                <a:endPara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5A5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2864727" y="1864660"/>
                <a:ext cx="2212412" cy="2212412"/>
              </a:xfrm>
              <a:prstGeom prst="ellipse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3967017" y="2671119"/>
                <a:ext cx="615144" cy="399444"/>
              </a:xfrm>
              <a:prstGeom prst="rect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9" name="이등변 삼각형 8"/>
              <p:cNvSpPr/>
              <p:nvPr/>
            </p:nvSpPr>
            <p:spPr>
              <a:xfrm rot="10800000">
                <a:off x="3725595" y="4032701"/>
                <a:ext cx="490676" cy="422996"/>
              </a:xfrm>
              <a:prstGeom prst="triangle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3889295" y="2128724"/>
            <a:ext cx="1366497" cy="1675075"/>
            <a:chOff x="789158" y="2383330"/>
            <a:chExt cx="1653462" cy="2026841"/>
          </a:xfrm>
        </p:grpSpPr>
        <p:pic>
          <p:nvPicPr>
            <p:cNvPr id="17" name="Picture 4" descr="https://upload.wikimedia.org/wikipedia/commons/thumb/6/69/Airbnb_Logo_B%C3%A9lo.svg/2000px-Airbnb_Logo_B%C3%A9lo.svg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323"/>
            <a:stretch/>
          </p:blipFill>
          <p:spPr bwMode="auto">
            <a:xfrm>
              <a:off x="989937" y="2383330"/>
              <a:ext cx="1251899" cy="1318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https://upload.wikimedia.org/wikipedia/commons/thumb/6/69/Airbnb_Logo_B%C3%A9lo.svg/2000px-Airbnb_Logo_B%C3%A9lo.svg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56"/>
            <a:stretch/>
          </p:blipFill>
          <p:spPr bwMode="auto">
            <a:xfrm>
              <a:off x="789158" y="3621829"/>
              <a:ext cx="1653462" cy="78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58B4D6A-878B-419C-AF21-DFAC478B5ECF}"/>
              </a:ext>
            </a:extLst>
          </p:cNvPr>
          <p:cNvSpPr txBox="1"/>
          <p:nvPr/>
        </p:nvSpPr>
        <p:spPr>
          <a:xfrm>
            <a:off x="175596" y="5296991"/>
            <a:ext cx="8784976" cy="369332"/>
          </a:xfrm>
          <a:prstGeom prst="rect">
            <a:avLst/>
          </a:prstGeom>
          <a:noFill/>
          <a:ln w="38100"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호스트에게는 모범이 되고 게스트에게는 특별한 경험을 선사하는 숙련된 호스트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A38A01-ECC0-4FA7-B0F5-9C4C76F922DC}"/>
              </a:ext>
            </a:extLst>
          </p:cNvPr>
          <p:cNvSpPr/>
          <p:nvPr/>
        </p:nvSpPr>
        <p:spPr>
          <a:xfrm>
            <a:off x="368302" y="467380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7DA61C-CBD1-4091-8EE5-08FD3E4BA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832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99592" y="1660036"/>
            <a:ext cx="3544225" cy="1650307"/>
            <a:chOff x="3059832" y="1386952"/>
            <a:chExt cx="2939233" cy="1815338"/>
          </a:xfrm>
        </p:grpSpPr>
        <p:sp>
          <p:nvSpPr>
            <p:cNvPr id="25" name="직사각형 24"/>
            <p:cNvSpPr/>
            <p:nvPr/>
          </p:nvSpPr>
          <p:spPr>
            <a:xfrm>
              <a:off x="3059982" y="1386952"/>
              <a:ext cx="2938933" cy="1815338"/>
            </a:xfrm>
            <a:prstGeom prst="rect">
              <a:avLst/>
            </a:prstGeom>
            <a:solidFill>
              <a:srgbClr val="FF5A5F"/>
            </a:solidFill>
            <a:ln>
              <a:solidFill>
                <a:srgbClr val="FF5A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59832" y="1784474"/>
              <a:ext cx="2939233" cy="14140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5A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98395" y="1660036"/>
            <a:ext cx="3546000" cy="1650307"/>
            <a:chOff x="6279101" y="1386952"/>
            <a:chExt cx="2941200" cy="1815338"/>
          </a:xfrm>
        </p:grpSpPr>
        <p:sp>
          <p:nvSpPr>
            <p:cNvPr id="28" name="직사각형 27"/>
            <p:cNvSpPr/>
            <p:nvPr/>
          </p:nvSpPr>
          <p:spPr>
            <a:xfrm>
              <a:off x="6280015" y="1386952"/>
              <a:ext cx="2939372" cy="1815338"/>
            </a:xfrm>
            <a:prstGeom prst="rect">
              <a:avLst/>
            </a:prstGeom>
            <a:solidFill>
              <a:srgbClr val="FF5A5F"/>
            </a:solidFill>
            <a:ln>
              <a:solidFill>
                <a:srgbClr val="FF5A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279101" y="1788259"/>
              <a:ext cx="2941200" cy="14140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5A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698395" y="3586384"/>
            <a:ext cx="3546000" cy="1650307"/>
            <a:chOff x="6279101" y="3505934"/>
            <a:chExt cx="2941200" cy="1815338"/>
          </a:xfrm>
        </p:grpSpPr>
        <p:sp>
          <p:nvSpPr>
            <p:cNvPr id="31" name="직사각형 30"/>
            <p:cNvSpPr/>
            <p:nvPr/>
          </p:nvSpPr>
          <p:spPr>
            <a:xfrm>
              <a:off x="6280015" y="3505934"/>
              <a:ext cx="2939373" cy="1815338"/>
            </a:xfrm>
            <a:prstGeom prst="rect">
              <a:avLst/>
            </a:prstGeom>
            <a:solidFill>
              <a:srgbClr val="FF5A5F"/>
            </a:solidFill>
            <a:ln>
              <a:solidFill>
                <a:srgbClr val="FF5A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279101" y="3505934"/>
              <a:ext cx="2941200" cy="14140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5A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99682" y="3586383"/>
            <a:ext cx="3544044" cy="1650308"/>
            <a:chOff x="3059832" y="3505933"/>
            <a:chExt cx="2939233" cy="1815339"/>
          </a:xfrm>
        </p:grpSpPr>
        <p:sp>
          <p:nvSpPr>
            <p:cNvPr id="34" name="직사각형 33"/>
            <p:cNvSpPr/>
            <p:nvPr/>
          </p:nvSpPr>
          <p:spPr>
            <a:xfrm>
              <a:off x="3059982" y="3505934"/>
              <a:ext cx="2938933" cy="1815338"/>
            </a:xfrm>
            <a:prstGeom prst="rect">
              <a:avLst/>
            </a:prstGeom>
            <a:solidFill>
              <a:srgbClr val="FF5A5F"/>
            </a:solidFill>
            <a:ln>
              <a:solidFill>
                <a:srgbClr val="FF5A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059832" y="3505933"/>
              <a:ext cx="2939233" cy="14140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5A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타원 40"/>
          <p:cNvSpPr/>
          <p:nvPr/>
        </p:nvSpPr>
        <p:spPr>
          <a:xfrm>
            <a:off x="3927918" y="2809794"/>
            <a:ext cx="1289252" cy="1289252"/>
          </a:xfrm>
          <a:prstGeom prst="ellipse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5270013" y="4007117"/>
            <a:ext cx="240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Host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응답률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90%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23517" y="3811372"/>
            <a:ext cx="3454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숙박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이상 호스팅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건의 예약에 걸쳐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lang="ko-KR" altLang="en-US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박이상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호스팅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ko-KR" altLang="en-US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148300" y="2922644"/>
            <a:ext cx="848486" cy="1040089"/>
            <a:chOff x="789158" y="2383330"/>
            <a:chExt cx="1653462" cy="2026841"/>
          </a:xfrm>
        </p:grpSpPr>
        <p:pic>
          <p:nvPicPr>
            <p:cNvPr id="37" name="Picture 4" descr="https://upload.wikimedia.org/wikipedia/commons/thumb/6/69/Airbnb_Logo_B%C3%A9lo.svg/2000px-Airbnb_Logo_B%C3%A9lo.svg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323"/>
            <a:stretch/>
          </p:blipFill>
          <p:spPr bwMode="auto">
            <a:xfrm>
              <a:off x="989937" y="2383330"/>
              <a:ext cx="1251899" cy="1318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https://upload.wikimedia.org/wikipedia/commons/thumb/6/69/Airbnb_Logo_B%C3%A9lo.svg/2000px-Airbnb_Logo_B%C3%A9lo.svg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56"/>
            <a:stretch/>
          </p:blipFill>
          <p:spPr bwMode="auto">
            <a:xfrm>
              <a:off x="789158" y="3621829"/>
              <a:ext cx="1653462" cy="78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FBD362B-A0AE-4369-9684-8C9F6340CC76}"/>
              </a:ext>
            </a:extLst>
          </p:cNvPr>
          <p:cNvSpPr txBox="1"/>
          <p:nvPr/>
        </p:nvSpPr>
        <p:spPr>
          <a:xfrm>
            <a:off x="860501" y="1187934"/>
            <a:ext cx="549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슈퍼호스트의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자격요건</a:t>
            </a:r>
            <a:endParaRPr lang="ko-KR" altLang="en-US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E84C3F-99EF-4F44-95C7-D8AA069E1EFF}"/>
              </a:ext>
            </a:extLst>
          </p:cNvPr>
          <p:cNvSpPr txBox="1"/>
          <p:nvPr/>
        </p:nvSpPr>
        <p:spPr>
          <a:xfrm>
            <a:off x="1040659" y="2346248"/>
            <a:ext cx="345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정상참착이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가능한 상황을 제외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 </a:t>
            </a:r>
            <a:r>
              <a:rPr lang="ko-KR" altLang="en-US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취소율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1%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이하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9D1633-FFE9-47CA-BB81-186AAE7671DA}"/>
              </a:ext>
            </a:extLst>
          </p:cNvPr>
          <p:cNvSpPr txBox="1"/>
          <p:nvPr/>
        </p:nvSpPr>
        <p:spPr>
          <a:xfrm>
            <a:off x="4739312" y="2448065"/>
            <a:ext cx="345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평점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4.8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이상유지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C7753F-53C9-4072-B3FA-004D5D243FA1}"/>
              </a:ext>
            </a:extLst>
          </p:cNvPr>
          <p:cNvSpPr txBox="1"/>
          <p:nvPr/>
        </p:nvSpPr>
        <p:spPr>
          <a:xfrm>
            <a:off x="899592" y="5485400"/>
            <a:ext cx="7343701" cy="923330"/>
          </a:xfrm>
          <a:prstGeom prst="rect">
            <a:avLst/>
          </a:prstGeom>
          <a:noFill/>
          <a:ln w="38100">
            <a:solidFill>
              <a:srgbClr val="FF5A5F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호스트 관련 요소의 변화를 통해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algn="ctr"/>
            <a:r>
              <a:rPr lang="ko-KR" altLang="en-US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슈퍼호스트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제도라는 추가적인 이점을 노릴 수 있으며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이가 앞서 결론 지은 후기에도 영향을 미칠 것으로 판단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ED6C87-A338-4879-92D6-AF83ED1BF1BE}"/>
              </a:ext>
            </a:extLst>
          </p:cNvPr>
          <p:cNvSpPr/>
          <p:nvPr/>
        </p:nvSpPr>
        <p:spPr>
          <a:xfrm>
            <a:off x="368302" y="467380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BCEE40-BA86-4796-B8D4-32BF2A3BF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223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68302" y="467380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endParaRPr lang="ko-KR" altLang="en-US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65794" y="1864660"/>
            <a:ext cx="2212412" cy="3292742"/>
            <a:chOff x="2864727" y="1864660"/>
            <a:chExt cx="2212412" cy="3292742"/>
          </a:xfrm>
        </p:grpSpPr>
        <p:sp>
          <p:nvSpPr>
            <p:cNvPr id="128" name="타원 127"/>
            <p:cNvSpPr/>
            <p:nvPr/>
          </p:nvSpPr>
          <p:spPr>
            <a:xfrm>
              <a:off x="3848001" y="4316029"/>
              <a:ext cx="245869" cy="24586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5A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864727" y="1864660"/>
              <a:ext cx="2212412" cy="3292742"/>
              <a:chOff x="2864727" y="1864660"/>
              <a:chExt cx="2212412" cy="3292742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3873123" y="4757292"/>
                <a:ext cx="184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5A5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2864727" y="1864660"/>
                <a:ext cx="2212412" cy="2212412"/>
              </a:xfrm>
              <a:prstGeom prst="ellipse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3967017" y="2671119"/>
                <a:ext cx="615144" cy="399444"/>
              </a:xfrm>
              <a:prstGeom prst="rect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9" name="이등변 삼각형 8"/>
              <p:cNvSpPr/>
              <p:nvPr/>
            </p:nvSpPr>
            <p:spPr>
              <a:xfrm rot="10800000">
                <a:off x="3725595" y="4032701"/>
                <a:ext cx="490676" cy="422996"/>
              </a:xfrm>
              <a:prstGeom prst="triangle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3889295" y="2128724"/>
            <a:ext cx="1366497" cy="1675075"/>
            <a:chOff x="789158" y="2383330"/>
            <a:chExt cx="1653462" cy="2026841"/>
          </a:xfrm>
        </p:grpSpPr>
        <p:pic>
          <p:nvPicPr>
            <p:cNvPr id="17" name="Picture 4" descr="https://upload.wikimedia.org/wikipedia/commons/thumb/6/69/Airbnb_Logo_B%C3%A9lo.svg/2000px-Airbnb_Logo_B%C3%A9lo.svg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323"/>
            <a:stretch/>
          </p:blipFill>
          <p:spPr bwMode="auto">
            <a:xfrm>
              <a:off x="989937" y="2383330"/>
              <a:ext cx="1251899" cy="1318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https://upload.wikimedia.org/wikipedia/commons/thumb/6/69/Airbnb_Logo_B%C3%A9lo.svg/2000px-Airbnb_Logo_B%C3%A9lo.svg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56"/>
            <a:stretch/>
          </p:blipFill>
          <p:spPr bwMode="auto">
            <a:xfrm>
              <a:off x="789158" y="3621829"/>
              <a:ext cx="1653462" cy="78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335545E-8C55-42A3-A605-645710A7C7A4}"/>
              </a:ext>
            </a:extLst>
          </p:cNvPr>
          <p:cNvSpPr txBox="1"/>
          <p:nvPr/>
        </p:nvSpPr>
        <p:spPr>
          <a:xfrm>
            <a:off x="2969808" y="4757292"/>
            <a:ext cx="3193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A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궁금하신 점을 질문해주세요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A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A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5A5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D4307A-95B6-4C8A-A386-353D1F856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70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55DFD1-15A6-4C9D-9EEA-6F8B03BF81AC}"/>
              </a:ext>
            </a:extLst>
          </p:cNvPr>
          <p:cNvSpPr txBox="1"/>
          <p:nvPr/>
        </p:nvSpPr>
        <p:spPr>
          <a:xfrm>
            <a:off x="0" y="292494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 err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506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4211" y="440467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설명</a:t>
            </a:r>
          </a:p>
        </p:txBody>
      </p:sp>
      <p:pic>
        <p:nvPicPr>
          <p:cNvPr id="64" name="Google Shape;98;p19">
            <a:extLst>
              <a:ext uri="{FF2B5EF4-FFF2-40B4-BE49-F238E27FC236}">
                <a16:creationId xmlns:a16="http://schemas.microsoft.com/office/drawing/2014/main" id="{034A2BA1-DE3A-40E8-9681-5543180281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640" y="1268760"/>
            <a:ext cx="6738826" cy="25202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4FD2D67-495D-44C1-9567-263CC9C694B5}"/>
              </a:ext>
            </a:extLst>
          </p:cNvPr>
          <p:cNvSpPr txBox="1"/>
          <p:nvPr/>
        </p:nvSpPr>
        <p:spPr>
          <a:xfrm>
            <a:off x="2891904" y="3928109"/>
            <a:ext cx="36182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만개의 행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29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열로 이루어진 방대한 데이터</a:t>
            </a:r>
            <a:endParaRPr lang="en-US" altLang="ko-KR" sz="1300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15FA4E-4AAB-4890-BD5F-2AB9698D75AF}"/>
              </a:ext>
            </a:extLst>
          </p:cNvPr>
          <p:cNvSpPr txBox="1"/>
          <p:nvPr/>
        </p:nvSpPr>
        <p:spPr>
          <a:xfrm>
            <a:off x="1331640" y="4248001"/>
            <a:ext cx="1653017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ID</a:t>
            </a: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객실 정보</a:t>
            </a:r>
            <a:endParaRPr lang="en-US" altLang="ko-KR" sz="20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예약</a:t>
            </a:r>
            <a:endParaRPr lang="en-US" altLang="ko-KR" sz="20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endParaRPr lang="en-US" altLang="ko-KR" sz="2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5A5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호스트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</a:t>
            </a:r>
            <a:endParaRPr lang="en-US" altLang="ko-KR" sz="20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</a:t>
            </a:r>
            <a:endParaRPr lang="en-US" altLang="ko-KR" sz="2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5A5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7E7A39-178C-40BC-90E8-14D91448B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6693419"/>
      </p:ext>
    </p:extLst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F5BA1B-E3A6-45B7-944A-4AF9C8355F36}"/>
              </a:ext>
            </a:extLst>
          </p:cNvPr>
          <p:cNvGrpSpPr/>
          <p:nvPr/>
        </p:nvGrpSpPr>
        <p:grpSpPr>
          <a:xfrm>
            <a:off x="2028421" y="2921169"/>
            <a:ext cx="5087158" cy="1015663"/>
            <a:chOff x="2699792" y="3013502"/>
            <a:chExt cx="5087158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6BFBC1-D563-4551-A073-D9C6DC1866A5}"/>
                </a:ext>
              </a:extLst>
            </p:cNvPr>
            <p:cNvSpPr txBox="1"/>
            <p:nvPr/>
          </p:nvSpPr>
          <p:spPr>
            <a:xfrm>
              <a:off x="3466537" y="3013502"/>
              <a:ext cx="432041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접근 방향 설정</a:t>
              </a:r>
              <a:endParaRPr lang="en-US" altLang="ko-KR" sz="6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BD0E85C-C8EC-41B3-BE32-98592360E972}"/>
                </a:ext>
              </a:extLst>
            </p:cNvPr>
            <p:cNvSpPr/>
            <p:nvPr/>
          </p:nvSpPr>
          <p:spPr>
            <a:xfrm>
              <a:off x="2699792" y="3140968"/>
              <a:ext cx="648072" cy="64807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0" dirty="0">
                  <a:solidFill>
                    <a:srgbClr val="332F2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sz="5000" dirty="0">
                <a:solidFill>
                  <a:srgbClr val="332F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B6E3F18-FD91-4B69-B340-A07128BF15E6}"/>
              </a:ext>
            </a:extLst>
          </p:cNvPr>
          <p:cNvSpPr txBox="1"/>
          <p:nvPr/>
        </p:nvSpPr>
        <p:spPr>
          <a:xfrm>
            <a:off x="778991" y="292586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Airbnb EDA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C8F004-D5FA-4AA7-A8FF-E03428BFC756}"/>
              </a:ext>
            </a:extLst>
          </p:cNvPr>
          <p:cNvGrpSpPr/>
          <p:nvPr/>
        </p:nvGrpSpPr>
        <p:grpSpPr>
          <a:xfrm>
            <a:off x="251520" y="260648"/>
            <a:ext cx="447558" cy="432048"/>
            <a:chOff x="745179" y="1628800"/>
            <a:chExt cx="2829107" cy="282910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56C469F-69A1-4C5A-A462-5FC400BDE00A}"/>
                </a:ext>
              </a:extLst>
            </p:cNvPr>
            <p:cNvSpPr/>
            <p:nvPr/>
          </p:nvSpPr>
          <p:spPr>
            <a:xfrm>
              <a:off x="745179" y="1628800"/>
              <a:ext cx="2829107" cy="2829107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CD8EEFD-6112-455B-95B3-664599BD2449}"/>
                </a:ext>
              </a:extLst>
            </p:cNvPr>
            <p:cNvGrpSpPr/>
            <p:nvPr/>
          </p:nvGrpSpPr>
          <p:grpSpPr>
            <a:xfrm>
              <a:off x="1250328" y="1928591"/>
              <a:ext cx="1818808" cy="2229525"/>
              <a:chOff x="5526542" y="1399967"/>
              <a:chExt cx="2662917" cy="3264247"/>
            </a:xfrm>
          </p:grpSpPr>
          <p:pic>
            <p:nvPicPr>
              <p:cNvPr id="21" name="Picture 4" descr="https://upload.wikimedia.org/wikipedia/commons/thumb/6/69/Airbnb_Logo_B%C3%A9lo.svg/2000px-Airbnb_Logo_B%C3%A9lo.svg.png">
                <a:extLst>
                  <a:ext uri="{FF2B5EF4-FFF2-40B4-BE49-F238E27FC236}">
                    <a16:creationId xmlns:a16="http://schemas.microsoft.com/office/drawing/2014/main" id="{62DDD821-2615-4816-BA3D-5E789FF1A6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323"/>
              <a:stretch/>
            </p:blipFill>
            <p:spPr bwMode="auto">
              <a:xfrm>
                <a:off x="5849899" y="1399967"/>
                <a:ext cx="2016195" cy="2123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 descr="https://upload.wikimedia.org/wikipedia/commons/thumb/6/69/Airbnb_Logo_B%C3%A9lo.svg/2000px-Airbnb_Logo_B%C3%A9lo.svg.png">
                <a:extLst>
                  <a:ext uri="{FF2B5EF4-FFF2-40B4-BE49-F238E27FC236}">
                    <a16:creationId xmlns:a16="http://schemas.microsoft.com/office/drawing/2014/main" id="{E073D831-D801-438C-BFDD-560C38C7F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56"/>
              <a:stretch/>
            </p:blipFill>
            <p:spPr bwMode="auto">
              <a:xfrm>
                <a:off x="5526542" y="3394581"/>
                <a:ext cx="2662917" cy="12696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4078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4211" y="44046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 방향 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FDDC5-D64A-42FD-82C6-A4DDA6D84DFD}"/>
              </a:ext>
            </a:extLst>
          </p:cNvPr>
          <p:cNvSpPr txBox="1"/>
          <p:nvPr/>
        </p:nvSpPr>
        <p:spPr>
          <a:xfrm>
            <a:off x="1691680" y="1885397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객실의 정보</a:t>
            </a:r>
            <a:endParaRPr lang="en-US" altLang="ko-KR" sz="20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B2EA7B-5DBD-4318-929B-C7531D4758A3}"/>
              </a:ext>
            </a:extLst>
          </p:cNvPr>
          <p:cNvGrpSpPr/>
          <p:nvPr/>
        </p:nvGrpSpPr>
        <p:grpSpPr>
          <a:xfrm>
            <a:off x="907982" y="2285507"/>
            <a:ext cx="2955918" cy="4216733"/>
            <a:chOff x="1256042" y="2320035"/>
            <a:chExt cx="2523590" cy="3600000"/>
          </a:xfrm>
        </p:grpSpPr>
        <p:pic>
          <p:nvPicPr>
            <p:cNvPr id="5" name="Google Shape;106;p20">
              <a:extLst>
                <a:ext uri="{FF2B5EF4-FFF2-40B4-BE49-F238E27FC236}">
                  <a16:creationId xmlns:a16="http://schemas.microsoft.com/office/drawing/2014/main" id="{91A40E4A-19E5-44DE-95BF-2F5C80BC6AE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59632" y="2320035"/>
              <a:ext cx="2520000" cy="1800000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</p:spPr>
        </p:pic>
        <p:pic>
          <p:nvPicPr>
            <p:cNvPr id="6" name="Google Shape;107;p20">
              <a:extLst>
                <a:ext uri="{FF2B5EF4-FFF2-40B4-BE49-F238E27FC236}">
                  <a16:creationId xmlns:a16="http://schemas.microsoft.com/office/drawing/2014/main" id="{0A6A8133-7F2C-4D81-9110-7FCBC3FFC51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56042" y="4120035"/>
              <a:ext cx="2520000" cy="1800000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900081C-8FD4-4409-B6AD-330A948B16E4}"/>
              </a:ext>
            </a:extLst>
          </p:cNvPr>
          <p:cNvSpPr txBox="1"/>
          <p:nvPr/>
        </p:nvSpPr>
        <p:spPr>
          <a:xfrm>
            <a:off x="5295161" y="1885397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유명 관광지와의 거리</a:t>
            </a:r>
            <a:endParaRPr lang="en-US" altLang="ko-KR" sz="20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C686A-48E0-4DFE-BAD6-A2FF5516F4AB}"/>
              </a:ext>
            </a:extLst>
          </p:cNvPr>
          <p:cNvSpPr txBox="1"/>
          <p:nvPr/>
        </p:nvSpPr>
        <p:spPr>
          <a:xfrm>
            <a:off x="418217" y="1164282"/>
            <a:ext cx="31101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이용고객의 고려사항</a:t>
            </a:r>
            <a:endParaRPr lang="en-US" altLang="ko-KR" sz="3000" b="1" dirty="0">
              <a:ln>
                <a:solidFill>
                  <a:prstClr val="white">
                    <a:alpha val="0"/>
                  </a:prst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Google Shape;108;p20">
            <a:extLst>
              <a:ext uri="{FF2B5EF4-FFF2-40B4-BE49-F238E27FC236}">
                <a16:creationId xmlns:a16="http://schemas.microsoft.com/office/drawing/2014/main" id="{645D16CC-280A-451D-99AD-12D863C6203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4284" y="2820998"/>
            <a:ext cx="4334881" cy="3096344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6B851D7-D330-4FDC-BB7F-E1224CB51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3856099"/>
      </p:ext>
    </p:extLst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4211" y="44046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 방향 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FDDC5-D64A-42FD-82C6-A4DDA6D84DFD}"/>
              </a:ext>
            </a:extLst>
          </p:cNvPr>
          <p:cNvSpPr txBox="1"/>
          <p:nvPr/>
        </p:nvSpPr>
        <p:spPr>
          <a:xfrm>
            <a:off x="4355976" y="1976784"/>
            <a:ext cx="71045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</a:t>
            </a:r>
            <a:endParaRPr lang="en-US" altLang="ko-KR" sz="23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C686A-48E0-4DFE-BAD6-A2FF5516F4AB}"/>
              </a:ext>
            </a:extLst>
          </p:cNvPr>
          <p:cNvSpPr txBox="1"/>
          <p:nvPr/>
        </p:nvSpPr>
        <p:spPr>
          <a:xfrm>
            <a:off x="418217" y="1164282"/>
            <a:ext cx="27991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호스트의 고려사항</a:t>
            </a:r>
            <a:endParaRPr lang="en-US" altLang="ko-KR" sz="3000" b="1" dirty="0">
              <a:ln>
                <a:solidFill>
                  <a:prstClr val="white">
                    <a:alpha val="0"/>
                  </a:prst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Google Shape;115;p21">
            <a:extLst>
              <a:ext uri="{FF2B5EF4-FFF2-40B4-BE49-F238E27FC236}">
                <a16:creationId xmlns:a16="http://schemas.microsoft.com/office/drawing/2014/main" id="{52535B24-D3A0-4CAA-B5BC-CDFC15AA50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3412"/>
          <a:stretch/>
        </p:blipFill>
        <p:spPr>
          <a:xfrm>
            <a:off x="1137572" y="4486436"/>
            <a:ext cx="4320809" cy="153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6;p21">
            <a:extLst>
              <a:ext uri="{FF2B5EF4-FFF2-40B4-BE49-F238E27FC236}">
                <a16:creationId xmlns:a16="http://schemas.microsoft.com/office/drawing/2014/main" id="{55AB98DA-5F76-438F-8387-E082AEF7DE5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10378"/>
          <a:stretch/>
        </p:blipFill>
        <p:spPr>
          <a:xfrm>
            <a:off x="1107716" y="2575753"/>
            <a:ext cx="4073120" cy="153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7;p21">
            <a:extLst>
              <a:ext uri="{FF2B5EF4-FFF2-40B4-BE49-F238E27FC236}">
                <a16:creationId xmlns:a16="http://schemas.microsoft.com/office/drawing/2014/main" id="{88243677-4224-4855-9465-DB9F41C98D6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6136" y="2974403"/>
            <a:ext cx="2657068" cy="20882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EA9E17-124B-46A3-A4B0-53AD34E7D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765750"/>
      </p:ext>
    </p:extLst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4211" y="44046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 방향 설정</a:t>
            </a:r>
          </a:p>
        </p:txBody>
      </p:sp>
      <p:graphicFrame>
        <p:nvGraphicFramePr>
          <p:cNvPr id="9" name="Google Shape;123;p22">
            <a:extLst>
              <a:ext uri="{FF2B5EF4-FFF2-40B4-BE49-F238E27FC236}">
                <a16:creationId xmlns:a16="http://schemas.microsoft.com/office/drawing/2014/main" id="{27F19EFD-651E-43DF-A7B8-E0BBBBBF40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1932811"/>
              </p:ext>
            </p:extLst>
          </p:nvPr>
        </p:nvGraphicFramePr>
        <p:xfrm>
          <a:off x="2492285" y="1340768"/>
          <a:ext cx="4159430" cy="28212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79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9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48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고려요소</a:t>
                      </a:r>
                      <a:endParaRPr sz="15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66189" marR="166189" marT="83095" marB="83095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332F2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고객</a:t>
                      </a:r>
                      <a:endParaRPr sz="15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4622" marR="124622" marT="124622" marB="124622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6E7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호스트</a:t>
                      </a:r>
                      <a:endParaRPr sz="15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4622" marR="124622" marT="124622" marB="124622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6E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가격</a:t>
                      </a:r>
                      <a:endParaRPr sz="15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4622" marR="124622" marT="124622" marB="124622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예약 수</a:t>
                      </a:r>
                      <a:endParaRPr sz="15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4622" marR="124622" marT="124622" marB="124622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편의시설</a:t>
                      </a:r>
                      <a:endParaRPr sz="15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4622" marR="124622" marT="124622" marB="124622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리뷰 점수</a:t>
                      </a:r>
                      <a:endParaRPr sz="15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4622" marR="124622" marT="124622" marB="124622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관광지 접근성</a:t>
                      </a:r>
                      <a:endParaRPr sz="15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4622" marR="124622" marT="124622" marB="124622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리뷰 수</a:t>
                      </a:r>
                      <a:endParaRPr sz="15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4622" marR="124622" marT="124622" marB="124622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…</a:t>
                      </a:r>
                      <a:endParaRPr lang="ko-KR" altLang="en-US" sz="15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4622" marR="124622" marT="124622" marB="124622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…</a:t>
                      </a:r>
                      <a:endParaRPr lang="ko-KR" altLang="en-US" sz="15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4622" marR="124622" marT="124622" marB="124622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E75CF3E-3359-4199-BC6D-991115E956D5}"/>
              </a:ext>
            </a:extLst>
          </p:cNvPr>
          <p:cNvSpPr txBox="1"/>
          <p:nvPr/>
        </p:nvSpPr>
        <p:spPr>
          <a:xfrm>
            <a:off x="1937305" y="4509120"/>
            <a:ext cx="52693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또는 호스트의 입장이 있지만</a:t>
            </a:r>
            <a:endParaRPr lang="en-US" altLang="ko-KR" sz="2000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호스트의 입장</a:t>
            </a:r>
            <a:r>
              <a:rPr lang="en-US" altLang="ko-KR" sz="2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리뷰 점수에 초점을 맞추었다</a:t>
            </a:r>
            <a:r>
              <a:rPr lang="en-US" altLang="ko-KR" sz="2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72AC7F-3A6A-439B-9915-0B9D00B403AD}"/>
              </a:ext>
            </a:extLst>
          </p:cNvPr>
          <p:cNvSpPr txBox="1"/>
          <p:nvPr/>
        </p:nvSpPr>
        <p:spPr>
          <a:xfrm>
            <a:off x="352736" y="5549170"/>
            <a:ext cx="8438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호스트 입장에서 좋은 리뷰를 많이 받기 위해서는 어떠한 점들을 </a:t>
            </a:r>
            <a:r>
              <a:rPr lang="ko-KR" altLang="en-US" sz="2000" b="1" dirty="0" err="1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신경써야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할까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5CE467-0651-40C9-A101-F394E9CE1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060822"/>
      </p:ext>
    </p:extLst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4211" y="44046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 방향 설정</a:t>
            </a:r>
          </a:p>
        </p:txBody>
      </p:sp>
      <p:pic>
        <p:nvPicPr>
          <p:cNvPr id="7" name="Google Shape;132;p23">
            <a:extLst>
              <a:ext uri="{FF2B5EF4-FFF2-40B4-BE49-F238E27FC236}">
                <a16:creationId xmlns:a16="http://schemas.microsoft.com/office/drawing/2014/main" id="{A798AF39-D096-4163-BC19-D989BB657E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55" y="1916832"/>
            <a:ext cx="4070645" cy="38884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5D5BEC-4992-4ECE-8CAB-5F3116B56230}"/>
              </a:ext>
            </a:extLst>
          </p:cNvPr>
          <p:cNvSpPr txBox="1"/>
          <p:nvPr/>
        </p:nvSpPr>
        <p:spPr>
          <a:xfrm>
            <a:off x="4788024" y="2459504"/>
            <a:ext cx="3621504" cy="2362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도시를 분석하지 않고</a:t>
            </a:r>
            <a:endParaRPr lang="en-US" altLang="ko-KR" sz="2000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도시 </a:t>
            </a:r>
            <a:r>
              <a:rPr lang="en-US" altLang="ko-KR" sz="2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군데를 설정하여 분석</a:t>
            </a:r>
            <a:r>
              <a:rPr lang="en-US" altLang="ko-KR" sz="2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2000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 York City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Los Angeles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San Francisco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B50E3B-B70A-4E5F-B1EC-E898B1706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871994"/>
      </p:ext>
    </p:extLst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5A5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ln>
              <a:solidFill>
                <a:prstClr val="white">
                  <a:alpha val="0"/>
                </a:prstClr>
              </a:solidFill>
            </a:ln>
            <a:solidFill>
              <a:schemeClr val="tx1">
                <a:lumMod val="75000"/>
                <a:lumOff val="25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724</Words>
  <Application>Microsoft Office PowerPoint</Application>
  <PresentationFormat>화면 슬라이드 쇼(4:3)</PresentationFormat>
  <Paragraphs>256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나눔바른고딕</vt:lpstr>
      <vt:lpstr>Arial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박준우</cp:lastModifiedBy>
  <cp:revision>193</cp:revision>
  <dcterms:created xsi:type="dcterms:W3CDTF">2006-10-05T04:04:58Z</dcterms:created>
  <dcterms:modified xsi:type="dcterms:W3CDTF">2021-07-29T06:58:55Z</dcterms:modified>
</cp:coreProperties>
</file>